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0"/>
  </p:notesMasterIdLst>
  <p:sldIdLst>
    <p:sldId id="263" r:id="rId2"/>
    <p:sldId id="274" r:id="rId3"/>
    <p:sldId id="273" r:id="rId4"/>
    <p:sldId id="288" r:id="rId5"/>
    <p:sldId id="275" r:id="rId6"/>
    <p:sldId id="276" r:id="rId7"/>
    <p:sldId id="280" r:id="rId8"/>
    <p:sldId id="281" r:id="rId9"/>
    <p:sldId id="278" r:id="rId10"/>
    <p:sldId id="279" r:id="rId11"/>
    <p:sldId id="282" r:id="rId12"/>
    <p:sldId id="283" r:id="rId13"/>
    <p:sldId id="284" r:id="rId14"/>
    <p:sldId id="285" r:id="rId15"/>
    <p:sldId id="286" r:id="rId16"/>
    <p:sldId id="289" r:id="rId17"/>
    <p:sldId id="287" r:id="rId18"/>
    <p:sldId id="290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5BF31B9E-02D0-4837-8797-C7EE6B20AA32}">
          <p14:sldIdLst>
            <p14:sldId id="263"/>
            <p14:sldId id="274"/>
            <p14:sldId id="273"/>
            <p14:sldId id="288"/>
            <p14:sldId id="275"/>
            <p14:sldId id="276"/>
            <p14:sldId id="280"/>
            <p14:sldId id="281"/>
            <p14:sldId id="278"/>
            <p14:sldId id="279"/>
            <p14:sldId id="282"/>
            <p14:sldId id="283"/>
            <p14:sldId id="284"/>
            <p14:sldId id="285"/>
            <p14:sldId id="286"/>
            <p14:sldId id="289"/>
            <p14:sldId id="287"/>
            <p14:sldId id="290"/>
          </p14:sldIdLst>
        </p14:section>
        <p14:section name="未命名的章節" id="{C82A3BD4-9F16-4B88-8B3E-A20A9158BDBD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3CC"/>
    <a:srgbClr val="A1CB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86" autoAdjust="0"/>
    <p:restoredTop sz="94660"/>
  </p:normalViewPr>
  <p:slideViewPr>
    <p:cSldViewPr snapToGrid="0">
      <p:cViewPr>
        <p:scale>
          <a:sx n="75" d="100"/>
          <a:sy n="75" d="100"/>
        </p:scale>
        <p:origin x="902" y="2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94B9A9-8ADC-4EE4-A8C3-ABA5CEEBE4FB}" type="datetimeFigureOut">
              <a:rPr lang="zh-TW" altLang="en-US" smtClean="0"/>
              <a:t>2021/6/6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0BCC18-EB4A-4227-BA90-0669D32433F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699532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00A1A-4911-461D-8558-C8FCC6CB26C1}" type="datetime1">
              <a:rPr lang="en-US" altLang="zh-TW" smtClean="0"/>
              <a:t>6/6/2021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輔助字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60D32-4540-41BB-8880-8692B3516E83}" type="datetime1">
              <a:rPr lang="en-US" altLang="zh-TW" smtClean="0"/>
              <a:t>6/6/2021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輔助字幕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44CF1-FBDC-4677-805B-122548B697EF}" type="datetime1">
              <a:rPr lang="en-US" altLang="zh-TW" smtClean="0"/>
              <a:t>6/6/2021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73F6A-5D98-4536-92E0-6753B039C5CF}" type="datetime1">
              <a:rPr lang="en-US" altLang="zh-TW" smtClean="0"/>
              <a:t>6/6/2021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7C045-45B2-45BD-870D-CC6428E3750E}" type="datetime1">
              <a:rPr lang="en-US" altLang="zh-TW" smtClean="0"/>
              <a:t>6/6/2021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E297A-C195-44DC-93B5-400BCA0068C5}" type="datetime1">
              <a:rPr lang="en-US" altLang="zh-TW" smtClean="0"/>
              <a:t>6/6/2021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9AF6D-8450-479D-B4ED-C53AFEF65E7B}" type="datetime1">
              <a:rPr lang="en-US" altLang="zh-TW" smtClean="0"/>
              <a:t>6/6/2021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61F08-3D1C-40FE-9832-FAB5731ECE15}" type="datetime1">
              <a:rPr lang="en-US" altLang="zh-TW" smtClean="0"/>
              <a:t>6/6/2021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A34BF-22D7-47D1-911D-FEFCC397DC07}" type="datetime1">
              <a:rPr lang="en-US" altLang="zh-TW" smtClean="0"/>
              <a:t>6/6/2021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83FC7-3DA8-4D78-82CC-F18DA41D43E1}" type="datetime1">
              <a:rPr lang="en-US" altLang="zh-TW" smtClean="0"/>
              <a:t>6/6/2021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6D65C2-2BDB-4629-B8D0-FA9A1CB5CBF2}" type="datetime1">
              <a:rPr lang="en-US" altLang="zh-TW" smtClean="0"/>
              <a:t>6/6/2021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29802-2FE6-454A-9B78-D4552539A0C4}" type="datetime1">
              <a:rPr lang="en-US" altLang="zh-TW" smtClean="0"/>
              <a:t>6/6/2021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64437-EF44-4AB3-A8E6-8B887CF495E6}" type="datetime1">
              <a:rPr lang="en-US" altLang="zh-TW" smtClean="0"/>
              <a:t>6/6/2021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2594F-DDA1-46B7-9A18-C31E33BFE503}" type="datetime1">
              <a:rPr lang="en-US" altLang="zh-TW" smtClean="0"/>
              <a:t>6/6/2021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F2E9D-9BA4-4470-A717-7373D8A057A0}" type="datetime1">
              <a:rPr lang="en-US" altLang="zh-TW" smtClean="0"/>
              <a:t>6/6/2021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2668D-8120-4316-9914-76AC12560FC2}" type="datetime1">
              <a:rPr lang="en-US" altLang="zh-TW" smtClean="0"/>
              <a:t>6/6/2021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5DB385-A60D-49D6-B1EE-A8AB3B636A7E}" type="datetime1">
              <a:rPr lang="en-US" altLang="zh-TW" smtClean="0"/>
              <a:t>6/6/2021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zhuanlan.zhihu.com/p/52799555" TargetMode="Externa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hyperlink" Target="https://guimperarnau.com/blog/2017/11/Fantastic-GANs-and-where-to-find-them-II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4OWp0wDu6Xw&amp;ab_channel=Hung-yiLeeHung-yiLee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hyperlink" Target="https://github.com/hindupuravinash/the-gan-zoo" TargetMode="Externa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arxiv.org/abs/1805.00328" TargetMode="External"/><Relationship Id="rId13" Type="http://schemas.openxmlformats.org/officeDocument/2006/relationships/hyperlink" Target="https://arxiv.org/abs/1711.11139" TargetMode="External"/><Relationship Id="rId18" Type="http://schemas.openxmlformats.org/officeDocument/2006/relationships/hyperlink" Target="https://arxiv.org/abs/1711.04755" TargetMode="External"/><Relationship Id="rId3" Type="http://schemas.openxmlformats.org/officeDocument/2006/relationships/hyperlink" Target="https://arxiv.org/abs/1711.06375" TargetMode="External"/><Relationship Id="rId7" Type="http://schemas.openxmlformats.org/officeDocument/2006/relationships/hyperlink" Target="https://github.com/EdwardSmith1884/3D-IWGAN" TargetMode="External"/><Relationship Id="rId12" Type="http://schemas.openxmlformats.org/officeDocument/2006/relationships/hyperlink" Target="https://github.com/IgorSusmelj/ABC-GAN" TargetMode="External"/><Relationship Id="rId17" Type="http://schemas.openxmlformats.org/officeDocument/2006/relationships/hyperlink" Target="https://arxiv.org/abs/1808.00020" TargetMode="External"/><Relationship Id="rId2" Type="http://schemas.openxmlformats.org/officeDocument/2006/relationships/hyperlink" Target="https://github.com/hindupuravinash/the-gan-zoo" TargetMode="External"/><Relationship Id="rId16" Type="http://schemas.openxmlformats.org/officeDocument/2006/relationships/hyperlink" Target="https://arxiv.org/abs/1712.06951" TargetMode="External"/><Relationship Id="rId20" Type="http://schemas.openxmlformats.org/officeDocument/2006/relationships/hyperlink" Target="https://arxiv.org/abs/1806.10496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arxiv.org/abs/1707.09557" TargetMode="External"/><Relationship Id="rId11" Type="http://schemas.openxmlformats.org/officeDocument/2006/relationships/hyperlink" Target="https://drive.google.com/file/d/0B3wEP_lEl0laVTdGcHE2VnRiMlE/view" TargetMode="External"/><Relationship Id="rId5" Type="http://schemas.openxmlformats.org/officeDocument/2006/relationships/hyperlink" Target="https://github.com/zck119/3dgan-release" TargetMode="External"/><Relationship Id="rId15" Type="http://schemas.openxmlformats.org/officeDocument/2006/relationships/hyperlink" Target="https://arxiv.org/abs/1702.01983" TargetMode="External"/><Relationship Id="rId10" Type="http://schemas.openxmlformats.org/officeDocument/2006/relationships/hyperlink" Target="https://github.com/Yang7879/3D-RecGAN" TargetMode="External"/><Relationship Id="rId19" Type="http://schemas.openxmlformats.org/officeDocument/2006/relationships/hyperlink" Target="https://arxiv.org/abs/1701.02386v1" TargetMode="External"/><Relationship Id="rId4" Type="http://schemas.openxmlformats.org/officeDocument/2006/relationships/hyperlink" Target="https://arxiv.org/abs/1610.07584" TargetMode="External"/><Relationship Id="rId9" Type="http://schemas.openxmlformats.org/officeDocument/2006/relationships/hyperlink" Target="https://arxiv.org/abs/1708.07969" TargetMode="External"/><Relationship Id="rId14" Type="http://schemas.openxmlformats.org/officeDocument/2006/relationships/hyperlink" Target="https://arxiv.org/abs/1610.09585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zhuanlan.zhihu.com/p/25071913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04EB71AB-3F4F-45B6-96AB-F6B8A0C4BB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/>
          <a:lstStyle/>
          <a:p>
            <a:r>
              <a:rPr lang="en-US" altLang="zh-TW" dirty="0">
                <a:solidFill>
                  <a:srgbClr val="0070C0"/>
                </a:solidFill>
              </a:rPr>
              <a:t>Google TensorFlow 2</a:t>
            </a:r>
            <a:endParaRPr lang="zh-TW" altLang="en-US" dirty="0">
              <a:solidFill>
                <a:srgbClr val="0070C0"/>
              </a:solidFill>
            </a:endParaRPr>
          </a:p>
        </p:txBody>
      </p:sp>
      <p:sp>
        <p:nvSpPr>
          <p:cNvPr id="5" name="副標題 2">
            <a:extLst>
              <a:ext uri="{FF2B5EF4-FFF2-40B4-BE49-F238E27FC236}">
                <a16:creationId xmlns:a16="http://schemas.microsoft.com/office/drawing/2014/main" id="{A639B4A7-E977-4ADE-B818-22A2814D21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>
            <a:normAutofit/>
          </a:bodyPr>
          <a:lstStyle/>
          <a:p>
            <a:r>
              <a:rPr lang="zh-TW" altLang="en-US" sz="2800" b="1" dirty="0" smtClean="0"/>
              <a:t>人工智慧</a:t>
            </a:r>
            <a:r>
              <a:rPr lang="zh-TW" altLang="en-US" sz="2800" b="1" dirty="0"/>
              <a:t>深度學習實作開發</a:t>
            </a:r>
            <a:endParaRPr lang="en-US" altLang="zh-TW" sz="2800" b="1" dirty="0"/>
          </a:p>
          <a:p>
            <a:r>
              <a:rPr lang="zh-TW" altLang="en-US" sz="2800" b="1" dirty="0" smtClean="0"/>
              <a:t>第 </a:t>
            </a:r>
            <a:r>
              <a:rPr lang="en-US" altLang="zh-TW" sz="2800" b="1" dirty="0" smtClean="0"/>
              <a:t>11 </a:t>
            </a:r>
            <a:r>
              <a:rPr lang="zh-TW" altLang="en-US" sz="2800" b="1" dirty="0"/>
              <a:t>章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11457432" y="265176"/>
            <a:ext cx="3930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 smtClean="0">
                <a:solidFill>
                  <a:schemeClr val="bg1"/>
                </a:solidFill>
                <a:latin typeface="+mn-ea"/>
              </a:rPr>
              <a:t>1</a:t>
            </a:r>
            <a:endParaRPr lang="zh-TW" altLang="en-US" sz="28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573520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/>
          <p:cNvSpPr txBox="1"/>
          <p:nvPr/>
        </p:nvSpPr>
        <p:spPr>
          <a:xfrm>
            <a:off x="11457432" y="265176"/>
            <a:ext cx="6014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 smtClean="0">
                <a:solidFill>
                  <a:schemeClr val="bg1"/>
                </a:solidFill>
                <a:latin typeface="+mn-ea"/>
              </a:rPr>
              <a:t>10</a:t>
            </a:r>
            <a:endParaRPr lang="zh-TW" altLang="en-US" sz="28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105562" y="12893"/>
            <a:ext cx="1788109" cy="523220"/>
          </a:xfrm>
          <a:prstGeom prst="rect">
            <a:avLst/>
          </a:prstGeom>
          <a:solidFill>
            <a:srgbClr val="A1CB46"/>
          </a:solidFill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zh-TW" altLang="en-US" sz="2800" b="1" dirty="0" smtClean="0">
                <a:solidFill>
                  <a:schemeClr val="bg1"/>
                </a:solidFill>
                <a:latin typeface="+mj-ea"/>
                <a:ea typeface="+mj-ea"/>
                <a:cs typeface="+mj-cs"/>
              </a:rPr>
              <a:t>課本</a:t>
            </a:r>
            <a:r>
              <a:rPr lang="en-US" altLang="zh-TW" sz="2800" b="1" dirty="0" smtClean="0">
                <a:solidFill>
                  <a:schemeClr val="bg1"/>
                </a:solidFill>
                <a:latin typeface="+mj-ea"/>
                <a:ea typeface="+mj-ea"/>
                <a:cs typeface="+mj-cs"/>
              </a:rPr>
              <a:t>P.322</a:t>
            </a:r>
            <a:endParaRPr lang="zh-TW" altLang="en-US" sz="2800" b="1" dirty="0">
              <a:solidFill>
                <a:schemeClr val="bg1"/>
              </a:solidFill>
              <a:latin typeface="+mj-ea"/>
              <a:ea typeface="+mj-ea"/>
              <a:cs typeface="+mj-cs"/>
            </a:endParaRPr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2DA314A5-AEA2-402D-A7F9-C112DF2ECABC}"/>
              </a:ext>
            </a:extLst>
          </p:cNvPr>
          <p:cNvSpPr txBox="1">
            <a:spLocks/>
          </p:cNvSpPr>
          <p:nvPr/>
        </p:nvSpPr>
        <p:spPr>
          <a:xfrm>
            <a:off x="1105562" y="536112"/>
            <a:ext cx="8236558" cy="348724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just"/>
            <a:r>
              <a:rPr lang="en-US" altLang="zh-TW" sz="2400" b="1" dirty="0" smtClean="0">
                <a:solidFill>
                  <a:schemeClr val="tx1"/>
                </a:solidFill>
                <a:latin typeface="+mn-ea"/>
                <a:ea typeface="+mn-ea"/>
              </a:rPr>
              <a:t>GAN</a:t>
            </a:r>
            <a:r>
              <a:rPr lang="zh-TW" altLang="en-US" sz="2400" b="1" dirty="0" smtClean="0">
                <a:solidFill>
                  <a:schemeClr val="tx1"/>
                </a:solidFill>
                <a:latin typeface="+mn-ea"/>
                <a:ea typeface="+mn-ea"/>
              </a:rPr>
              <a:t>生成的問題 →</a:t>
            </a:r>
            <a:r>
              <a:rPr lang="en-US" altLang="zh-TW" sz="2400" b="1" dirty="0">
                <a:solidFill>
                  <a:schemeClr val="tx1"/>
                </a:solidFill>
                <a:latin typeface="+mn-ea"/>
                <a:ea typeface="+mn-ea"/>
              </a:rPr>
              <a:t> </a:t>
            </a:r>
            <a:r>
              <a:rPr lang="en-US" altLang="zh-TW" sz="2400" b="1" dirty="0" smtClean="0">
                <a:solidFill>
                  <a:schemeClr val="tx1"/>
                </a:solidFill>
                <a:latin typeface="+mn-ea"/>
                <a:ea typeface="+mn-ea"/>
              </a:rPr>
              <a:t>WGAN</a:t>
            </a:r>
            <a:r>
              <a:rPr lang="zh-TW" altLang="en-US" sz="2400" b="1" dirty="0" smtClean="0">
                <a:solidFill>
                  <a:schemeClr val="tx1"/>
                </a:solidFill>
                <a:latin typeface="+mn-ea"/>
                <a:ea typeface="+mn-ea"/>
              </a:rPr>
              <a:t>為了解決這問題而生</a:t>
            </a:r>
            <a:endParaRPr lang="en-US" altLang="zh-TW" sz="2400" b="1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pPr algn="just"/>
            <a:r>
              <a:rPr lang="en-US" altLang="zh-TW" sz="2400" dirty="0" smtClean="0">
                <a:solidFill>
                  <a:schemeClr val="tx1"/>
                </a:solidFill>
                <a:latin typeface="+mn-ea"/>
                <a:ea typeface="+mn-ea"/>
              </a:rPr>
              <a:t>Wasserstein GAN(</a:t>
            </a:r>
            <a:r>
              <a:rPr lang="zh-TW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下面</a:t>
            </a:r>
            <a:r>
              <a:rPr lang="zh-TW" altLang="en-US" sz="2400" dirty="0">
                <a:solidFill>
                  <a:schemeClr val="tx1"/>
                </a:solidFill>
                <a:latin typeface="+mn-ea"/>
                <a:ea typeface="+mn-ea"/>
              </a:rPr>
              <a:t>簡稱</a:t>
            </a:r>
            <a:r>
              <a:rPr lang="en-US" altLang="zh-TW" sz="2400" dirty="0" smtClean="0">
                <a:solidFill>
                  <a:schemeClr val="tx1"/>
                </a:solidFill>
                <a:latin typeface="+mn-ea"/>
                <a:ea typeface="+mn-ea"/>
              </a:rPr>
              <a:t>WGAN)</a:t>
            </a:r>
            <a:r>
              <a:rPr lang="zh-TW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成功</a:t>
            </a:r>
            <a:r>
              <a:rPr lang="zh-TW" altLang="en-US" sz="2400" dirty="0">
                <a:solidFill>
                  <a:schemeClr val="tx1"/>
                </a:solidFill>
                <a:latin typeface="+mn-ea"/>
                <a:ea typeface="+mn-ea"/>
              </a:rPr>
              <a:t>地做到了</a:t>
            </a:r>
            <a:r>
              <a:rPr lang="zh-TW" altLang="en-US" sz="2400" dirty="0" smtClean="0">
                <a:solidFill>
                  <a:schemeClr val="tx1"/>
                </a:solidFill>
                <a:latin typeface="+mn-ea"/>
                <a:ea typeface="+mn-ea"/>
              </a:rPr>
              <a:t>以下幾點：</a:t>
            </a:r>
            <a:endParaRPr lang="en-US" altLang="zh-TW" sz="2400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pPr marL="274638" indent="-274638" algn="just">
              <a:buFont typeface="Arial" panose="020B0604020202020204" pitchFamily="34" charset="0"/>
              <a:buChar char="•"/>
            </a:pPr>
            <a:r>
              <a:rPr lang="en-US" altLang="zh-TW" sz="2400" dirty="0">
                <a:solidFill>
                  <a:srgbClr val="FF0000"/>
                </a:solidFill>
                <a:latin typeface="+mn-ea"/>
                <a:ea typeface="+mn-ea"/>
              </a:rPr>
              <a:t>Discriminator</a:t>
            </a:r>
            <a:r>
              <a:rPr lang="zh-TW" altLang="en-US" sz="2400" dirty="0" smtClean="0">
                <a:solidFill>
                  <a:srgbClr val="FF0000"/>
                </a:solidFill>
                <a:latin typeface="+mn-ea"/>
                <a:ea typeface="+mn-ea"/>
              </a:rPr>
              <a:t>最後</a:t>
            </a:r>
            <a:r>
              <a:rPr lang="zh-TW" altLang="en-US" sz="2400" dirty="0">
                <a:solidFill>
                  <a:srgbClr val="FF0000"/>
                </a:solidFill>
                <a:latin typeface="+mn-ea"/>
                <a:ea typeface="+mn-ea"/>
              </a:rPr>
              <a:t>一層</a:t>
            </a:r>
            <a:r>
              <a:rPr lang="zh-TW" altLang="en-US" sz="2400" dirty="0" smtClean="0">
                <a:solidFill>
                  <a:srgbClr val="FF0000"/>
                </a:solidFill>
                <a:latin typeface="+mn-ea"/>
                <a:ea typeface="+mn-ea"/>
              </a:rPr>
              <a:t>去掉</a:t>
            </a:r>
            <a:r>
              <a:rPr lang="en-US" altLang="zh-TW" sz="2400" dirty="0" smtClean="0">
                <a:solidFill>
                  <a:srgbClr val="FF0000"/>
                </a:solidFill>
                <a:latin typeface="+mn-ea"/>
                <a:ea typeface="+mn-ea"/>
              </a:rPr>
              <a:t>Sigmoid(</a:t>
            </a:r>
            <a:r>
              <a:rPr lang="zh-TW" altLang="en-US" sz="2400" dirty="0" smtClean="0">
                <a:solidFill>
                  <a:srgbClr val="FF0000"/>
                </a:solidFill>
                <a:latin typeface="+mn-ea"/>
                <a:ea typeface="+mn-ea"/>
              </a:rPr>
              <a:t>激活函數</a:t>
            </a:r>
            <a:r>
              <a:rPr lang="en-US" altLang="zh-TW" sz="2400" dirty="0" smtClean="0">
                <a:solidFill>
                  <a:srgbClr val="FF0000"/>
                </a:solidFill>
                <a:latin typeface="+mn-ea"/>
                <a:ea typeface="+mn-ea"/>
              </a:rPr>
              <a:t>)</a:t>
            </a:r>
            <a:endParaRPr lang="en-US" altLang="zh-TW" sz="2400" dirty="0">
              <a:solidFill>
                <a:srgbClr val="FF0000"/>
              </a:solidFill>
              <a:latin typeface="+mn-ea"/>
              <a:ea typeface="+mn-ea"/>
            </a:endParaRPr>
          </a:p>
          <a:p>
            <a:pPr marL="274638" indent="-274638" algn="just">
              <a:buFont typeface="Arial" panose="020B0604020202020204" pitchFamily="34" charset="0"/>
              <a:buChar char="•"/>
            </a:pPr>
            <a:r>
              <a:rPr lang="en-US" altLang="zh-TW" sz="2400" dirty="0" smtClean="0">
                <a:solidFill>
                  <a:srgbClr val="FF0000"/>
                </a:solidFill>
                <a:latin typeface="+mn-ea"/>
                <a:ea typeface="+mn-ea"/>
              </a:rPr>
              <a:t>Generator/Discriminator</a:t>
            </a:r>
            <a:r>
              <a:rPr lang="zh-TW" altLang="en-US" sz="2400" dirty="0" smtClean="0">
                <a:solidFill>
                  <a:srgbClr val="FF0000"/>
                </a:solidFill>
                <a:latin typeface="+mn-ea"/>
                <a:ea typeface="+mn-ea"/>
              </a:rPr>
              <a:t>的</a:t>
            </a:r>
            <a:r>
              <a:rPr lang="en-US" altLang="zh-TW" sz="2400" dirty="0">
                <a:solidFill>
                  <a:srgbClr val="FF0000"/>
                </a:solidFill>
                <a:latin typeface="+mn-ea"/>
                <a:ea typeface="+mn-ea"/>
              </a:rPr>
              <a:t>loss</a:t>
            </a:r>
            <a:r>
              <a:rPr lang="zh-TW" altLang="en-US" sz="2400" dirty="0">
                <a:solidFill>
                  <a:srgbClr val="FF0000"/>
                </a:solidFill>
                <a:latin typeface="+mn-ea"/>
                <a:ea typeface="+mn-ea"/>
              </a:rPr>
              <a:t>不取</a:t>
            </a:r>
            <a:r>
              <a:rPr lang="en-US" altLang="zh-TW" sz="2400" dirty="0">
                <a:solidFill>
                  <a:srgbClr val="FF0000"/>
                </a:solidFill>
                <a:latin typeface="+mn-ea"/>
                <a:ea typeface="+mn-ea"/>
              </a:rPr>
              <a:t>log</a:t>
            </a:r>
          </a:p>
          <a:p>
            <a:pPr marL="274638" indent="-274638" algn="just">
              <a:buFont typeface="Arial" panose="020B0604020202020204" pitchFamily="34" charset="0"/>
              <a:buChar char="•"/>
            </a:pPr>
            <a:r>
              <a:rPr lang="zh-TW" altLang="en-US" sz="2400" dirty="0">
                <a:solidFill>
                  <a:srgbClr val="FF0000"/>
                </a:solidFill>
                <a:latin typeface="+mn-ea"/>
                <a:ea typeface="+mn-ea"/>
              </a:rPr>
              <a:t>每次</a:t>
            </a:r>
            <a:r>
              <a:rPr lang="zh-TW" altLang="en-US" sz="2400" dirty="0" smtClean="0">
                <a:solidFill>
                  <a:srgbClr val="FF0000"/>
                </a:solidFill>
                <a:latin typeface="+mn-ea"/>
                <a:ea typeface="+mn-ea"/>
              </a:rPr>
              <a:t>更新</a:t>
            </a:r>
            <a:r>
              <a:rPr lang="en-US" altLang="zh-TW" sz="2400" dirty="0">
                <a:solidFill>
                  <a:srgbClr val="FF0000"/>
                </a:solidFill>
                <a:latin typeface="+mn-ea"/>
              </a:rPr>
              <a:t>Generator/Discriminator</a:t>
            </a:r>
            <a:r>
              <a:rPr lang="zh-TW" altLang="en-US" sz="2400" dirty="0" smtClean="0">
                <a:solidFill>
                  <a:srgbClr val="FF0000"/>
                </a:solidFill>
                <a:latin typeface="+mn-ea"/>
                <a:ea typeface="+mn-ea"/>
              </a:rPr>
              <a:t>的</a:t>
            </a:r>
            <a:r>
              <a:rPr lang="zh-TW" altLang="en-US" sz="2400" dirty="0">
                <a:solidFill>
                  <a:srgbClr val="FF0000"/>
                </a:solidFill>
                <a:latin typeface="+mn-ea"/>
                <a:ea typeface="+mn-ea"/>
              </a:rPr>
              <a:t>參數之後</a:t>
            </a:r>
            <a:r>
              <a:rPr lang="zh-TW" altLang="en-US" sz="2400" dirty="0" smtClean="0">
                <a:solidFill>
                  <a:srgbClr val="FF0000"/>
                </a:solidFill>
                <a:latin typeface="+mn-ea"/>
                <a:ea typeface="+mn-ea"/>
              </a:rPr>
              <a:t>把</a:t>
            </a:r>
            <a:r>
              <a:rPr lang="en-US" altLang="zh-TW" sz="2400" dirty="0">
                <a:solidFill>
                  <a:srgbClr val="FF0000"/>
                </a:solidFill>
                <a:latin typeface="+mn-ea"/>
              </a:rPr>
              <a:t>Generator/Discriminator</a:t>
            </a:r>
            <a:r>
              <a:rPr lang="zh-TW" altLang="en-US" sz="2400" dirty="0" smtClean="0">
                <a:solidFill>
                  <a:srgbClr val="FF0000"/>
                </a:solidFill>
                <a:latin typeface="+mn-ea"/>
                <a:ea typeface="+mn-ea"/>
              </a:rPr>
              <a:t>的</a:t>
            </a:r>
            <a:r>
              <a:rPr lang="zh-TW" altLang="en-US" sz="2400" dirty="0">
                <a:solidFill>
                  <a:srgbClr val="FF0000"/>
                </a:solidFill>
                <a:latin typeface="+mn-ea"/>
                <a:ea typeface="+mn-ea"/>
              </a:rPr>
              <a:t>絕對值截斷到不超過一個固定</a:t>
            </a:r>
            <a:r>
              <a:rPr lang="zh-TW" altLang="en-US" sz="2400" dirty="0" smtClean="0">
                <a:solidFill>
                  <a:srgbClr val="FF0000"/>
                </a:solidFill>
                <a:latin typeface="+mn-ea"/>
                <a:ea typeface="+mn-ea"/>
              </a:rPr>
              <a:t>常數</a:t>
            </a:r>
            <a:r>
              <a:rPr lang="en-US" altLang="zh-TW" sz="2400" dirty="0" smtClean="0">
                <a:solidFill>
                  <a:srgbClr val="FF0000"/>
                </a:solidFill>
                <a:latin typeface="+mn-ea"/>
                <a:ea typeface="+mn-ea"/>
              </a:rPr>
              <a:t>C</a:t>
            </a:r>
            <a:endParaRPr lang="en-US" altLang="zh-TW" sz="2400" dirty="0">
              <a:solidFill>
                <a:srgbClr val="FF0000"/>
              </a:solidFill>
              <a:latin typeface="+mn-ea"/>
              <a:ea typeface="+mn-ea"/>
            </a:endParaRPr>
          </a:p>
          <a:p>
            <a:pPr marL="274638" indent="-274638" algn="just">
              <a:buFont typeface="Arial" panose="020B0604020202020204" pitchFamily="34" charset="0"/>
              <a:buChar char="•"/>
            </a:pPr>
            <a:r>
              <a:rPr lang="zh-TW" altLang="en-US" sz="2400" dirty="0">
                <a:solidFill>
                  <a:srgbClr val="FF0000"/>
                </a:solidFill>
                <a:latin typeface="+mn-ea"/>
                <a:ea typeface="+mn-ea"/>
              </a:rPr>
              <a:t>不要用基於動量的優化算</a:t>
            </a:r>
            <a:r>
              <a:rPr lang="zh-TW" altLang="en-US" sz="2400" dirty="0" smtClean="0">
                <a:solidFill>
                  <a:srgbClr val="FF0000"/>
                </a:solidFill>
                <a:latin typeface="+mn-ea"/>
                <a:ea typeface="+mn-ea"/>
              </a:rPr>
              <a:t>法</a:t>
            </a:r>
            <a:r>
              <a:rPr lang="en-US" altLang="zh-TW" sz="2400" dirty="0" smtClean="0">
                <a:solidFill>
                  <a:srgbClr val="FF0000"/>
                </a:solidFill>
                <a:latin typeface="+mn-ea"/>
                <a:ea typeface="+mn-ea"/>
              </a:rPr>
              <a:t>(</a:t>
            </a:r>
            <a:r>
              <a:rPr lang="zh-TW" altLang="en-US" sz="2400" dirty="0" smtClean="0">
                <a:solidFill>
                  <a:srgbClr val="FF0000"/>
                </a:solidFill>
                <a:latin typeface="+mn-ea"/>
                <a:ea typeface="+mn-ea"/>
              </a:rPr>
              <a:t>包括</a:t>
            </a:r>
            <a:r>
              <a:rPr lang="en-US" altLang="zh-TW" sz="2400" dirty="0">
                <a:solidFill>
                  <a:srgbClr val="FF0000"/>
                </a:solidFill>
                <a:latin typeface="+mn-ea"/>
                <a:ea typeface="+mn-ea"/>
              </a:rPr>
              <a:t>momentum</a:t>
            </a:r>
            <a:r>
              <a:rPr lang="zh-TW" altLang="en-US" sz="2400" dirty="0">
                <a:solidFill>
                  <a:srgbClr val="FF0000"/>
                </a:solidFill>
                <a:latin typeface="+mn-ea"/>
                <a:ea typeface="+mn-ea"/>
              </a:rPr>
              <a:t>和</a:t>
            </a:r>
            <a:r>
              <a:rPr lang="en-US" altLang="zh-TW" sz="2400" dirty="0" smtClean="0">
                <a:solidFill>
                  <a:srgbClr val="FF0000"/>
                </a:solidFill>
                <a:latin typeface="+mn-ea"/>
                <a:ea typeface="+mn-ea"/>
              </a:rPr>
              <a:t>Adam)</a:t>
            </a:r>
            <a:r>
              <a:rPr lang="zh-TW" altLang="en-US" sz="2400" dirty="0" smtClean="0">
                <a:solidFill>
                  <a:srgbClr val="FF0000"/>
                </a:solidFill>
                <a:latin typeface="+mn-ea"/>
                <a:ea typeface="+mn-ea"/>
              </a:rPr>
              <a:t>，</a:t>
            </a:r>
            <a:r>
              <a:rPr lang="zh-TW" altLang="en-US" sz="2400" dirty="0">
                <a:solidFill>
                  <a:srgbClr val="FF0000"/>
                </a:solidFill>
                <a:latin typeface="+mn-ea"/>
                <a:ea typeface="+mn-ea"/>
              </a:rPr>
              <a:t>推薦</a:t>
            </a:r>
            <a:r>
              <a:rPr lang="en-US" altLang="zh-TW" sz="2400" dirty="0" err="1">
                <a:solidFill>
                  <a:srgbClr val="FF0000"/>
                </a:solidFill>
                <a:latin typeface="+mn-ea"/>
                <a:ea typeface="+mn-ea"/>
              </a:rPr>
              <a:t>RMSProp</a:t>
            </a:r>
            <a:r>
              <a:rPr lang="zh-TW" altLang="en-US" sz="2400" dirty="0">
                <a:solidFill>
                  <a:srgbClr val="FF0000"/>
                </a:solidFill>
                <a:latin typeface="+mn-ea"/>
                <a:ea typeface="+mn-ea"/>
              </a:rPr>
              <a:t>，</a:t>
            </a:r>
            <a:r>
              <a:rPr lang="en-US" altLang="zh-TW" sz="2400" dirty="0">
                <a:solidFill>
                  <a:srgbClr val="FF0000"/>
                </a:solidFill>
                <a:latin typeface="+mn-ea"/>
                <a:ea typeface="+mn-ea"/>
              </a:rPr>
              <a:t>SGD</a:t>
            </a:r>
            <a:r>
              <a:rPr lang="zh-TW" altLang="en-US" sz="2400" dirty="0">
                <a:solidFill>
                  <a:srgbClr val="FF0000"/>
                </a:solidFill>
                <a:latin typeface="+mn-ea"/>
                <a:ea typeface="+mn-ea"/>
              </a:rPr>
              <a:t>也</a:t>
            </a:r>
            <a:r>
              <a:rPr lang="zh-TW" altLang="en-US" sz="2400" dirty="0" smtClean="0">
                <a:solidFill>
                  <a:srgbClr val="FF0000"/>
                </a:solidFill>
                <a:latin typeface="+mn-ea"/>
                <a:ea typeface="+mn-ea"/>
              </a:rPr>
              <a:t>行</a:t>
            </a:r>
            <a:endParaRPr lang="zh-TW" altLang="en-US" sz="2400" dirty="0">
              <a:solidFill>
                <a:srgbClr val="FF0000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2478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/>
          <p:cNvSpPr txBox="1"/>
          <p:nvPr/>
        </p:nvSpPr>
        <p:spPr>
          <a:xfrm>
            <a:off x="11457432" y="265176"/>
            <a:ext cx="6014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 smtClean="0">
                <a:solidFill>
                  <a:schemeClr val="bg1"/>
                </a:solidFill>
                <a:latin typeface="+mn-ea"/>
              </a:rPr>
              <a:t>11</a:t>
            </a:r>
            <a:endParaRPr lang="zh-TW" altLang="en-US" sz="28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" name="標題 1">
            <a:extLst>
              <a:ext uri="{FF2B5EF4-FFF2-40B4-BE49-F238E27FC236}">
                <a16:creationId xmlns:a16="http://schemas.microsoft.com/office/drawing/2014/main" id="{2DA314A5-AEA2-402D-A7F9-C112DF2ECABC}"/>
              </a:ext>
            </a:extLst>
          </p:cNvPr>
          <p:cNvSpPr txBox="1">
            <a:spLocks/>
          </p:cNvSpPr>
          <p:nvPr/>
        </p:nvSpPr>
        <p:spPr>
          <a:xfrm>
            <a:off x="1105562" y="582829"/>
            <a:ext cx="8236558" cy="197068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just"/>
            <a:r>
              <a:rPr lang="en-US" altLang="zh-TW" sz="4000" b="1" dirty="0" smtClean="0">
                <a:solidFill>
                  <a:schemeClr val="tx1"/>
                </a:solidFill>
                <a:latin typeface="+mj-ea"/>
              </a:rPr>
              <a:t>WGAN</a:t>
            </a:r>
            <a:r>
              <a:rPr lang="zh-TW" altLang="en-US" sz="4000" b="1" dirty="0" smtClean="0">
                <a:solidFill>
                  <a:schemeClr val="tx1"/>
                </a:solidFill>
                <a:latin typeface="+mj-ea"/>
              </a:rPr>
              <a:t>基本概念介紹</a:t>
            </a:r>
            <a:r>
              <a:rPr lang="en-US" altLang="zh-TW" sz="4000" b="1" dirty="0" smtClean="0">
                <a:solidFill>
                  <a:schemeClr val="tx1"/>
                </a:solidFill>
                <a:latin typeface="+mj-ea"/>
              </a:rPr>
              <a:t>(</a:t>
            </a:r>
            <a:r>
              <a:rPr lang="en-US" altLang="zh-TW" sz="4000" b="1" dirty="0" smtClean="0">
                <a:solidFill>
                  <a:schemeClr val="tx1"/>
                </a:solidFill>
                <a:latin typeface="+mj-ea"/>
              </a:rPr>
              <a:t>1/4)</a:t>
            </a:r>
            <a:endParaRPr lang="zh-TW" altLang="en-US" sz="4000" dirty="0">
              <a:solidFill>
                <a:schemeClr val="tx1"/>
              </a:solidFill>
              <a:latin typeface="+mj-ea"/>
            </a:endParaRPr>
          </a:p>
        </p:txBody>
      </p:sp>
      <p:sp>
        <p:nvSpPr>
          <p:cNvPr id="12" name="標題 1">
            <a:extLst>
              <a:ext uri="{FF2B5EF4-FFF2-40B4-BE49-F238E27FC236}">
                <a16:creationId xmlns:a16="http://schemas.microsoft.com/office/drawing/2014/main" id="{2DA314A5-AEA2-402D-A7F9-C112DF2ECABC}"/>
              </a:ext>
            </a:extLst>
          </p:cNvPr>
          <p:cNvSpPr txBox="1">
            <a:spLocks/>
          </p:cNvSpPr>
          <p:nvPr/>
        </p:nvSpPr>
        <p:spPr>
          <a:xfrm>
            <a:off x="1105562" y="1205503"/>
            <a:ext cx="8236558" cy="197068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just"/>
            <a:r>
              <a:rPr lang="en-US" altLang="zh-TW" sz="2400" dirty="0" smtClean="0">
                <a:solidFill>
                  <a:schemeClr val="tx1"/>
                </a:solidFill>
                <a:latin typeface="+mj-ea"/>
              </a:rPr>
              <a:t>WGAN</a:t>
            </a:r>
            <a:r>
              <a:rPr lang="zh-TW" altLang="en-US" sz="2400" dirty="0" smtClean="0">
                <a:solidFill>
                  <a:schemeClr val="tx1"/>
                </a:solidFill>
                <a:latin typeface="+mj-ea"/>
              </a:rPr>
              <a:t>最重要是</a:t>
            </a:r>
            <a:r>
              <a:rPr lang="en-US" altLang="zh-TW" sz="2400" dirty="0" smtClean="0">
                <a:solidFill>
                  <a:schemeClr val="tx1"/>
                </a:solidFill>
                <a:latin typeface="+mj-ea"/>
              </a:rPr>
              <a:t>Wasserstein distance</a:t>
            </a:r>
            <a:r>
              <a:rPr lang="zh-TW" altLang="en-US" sz="2400" dirty="0" smtClean="0">
                <a:solidFill>
                  <a:schemeClr val="tx1"/>
                </a:solidFill>
                <a:latin typeface="+mj-ea"/>
              </a:rPr>
              <a:t>，</a:t>
            </a:r>
            <a:r>
              <a:rPr lang="en-US" altLang="zh-TW" sz="2400" dirty="0" smtClean="0">
                <a:solidFill>
                  <a:schemeClr val="tx1"/>
                </a:solidFill>
                <a:latin typeface="+mj-ea"/>
              </a:rPr>
              <a:t>P</a:t>
            </a:r>
            <a:r>
              <a:rPr lang="zh-TW" altLang="en-US" sz="2400" dirty="0" smtClean="0">
                <a:solidFill>
                  <a:schemeClr val="tx1"/>
                </a:solidFill>
                <a:latin typeface="+mj-ea"/>
              </a:rPr>
              <a:t>目標移動到</a:t>
            </a:r>
            <a:r>
              <a:rPr lang="en-US" altLang="zh-TW" sz="2400" dirty="0" smtClean="0">
                <a:solidFill>
                  <a:schemeClr val="tx1"/>
                </a:solidFill>
                <a:latin typeface="+mj-ea"/>
              </a:rPr>
              <a:t>Q</a:t>
            </a:r>
            <a:r>
              <a:rPr lang="zh-TW" altLang="en-US" sz="2400" dirty="0" smtClean="0">
                <a:solidFill>
                  <a:schemeClr val="tx1"/>
                </a:solidFill>
                <a:latin typeface="+mj-ea"/>
              </a:rPr>
              <a:t>，且在複雜狀況下，以最佳化</a:t>
            </a:r>
            <a:r>
              <a:rPr lang="en-US" altLang="zh-TW" sz="2400" dirty="0" smtClean="0">
                <a:solidFill>
                  <a:schemeClr val="tx1"/>
                </a:solidFill>
                <a:latin typeface="+mj-ea"/>
              </a:rPr>
              <a:t>(</a:t>
            </a:r>
            <a:r>
              <a:rPr lang="zh-TW" altLang="en-US" sz="2400" dirty="0" smtClean="0">
                <a:solidFill>
                  <a:schemeClr val="tx1"/>
                </a:solidFill>
                <a:latin typeface="+mj-ea"/>
              </a:rPr>
              <a:t>取所有</a:t>
            </a:r>
            <a:r>
              <a:rPr lang="en-US" altLang="zh-TW" sz="2400" dirty="0" smtClean="0">
                <a:solidFill>
                  <a:schemeClr val="tx1"/>
                </a:solidFill>
                <a:latin typeface="+mj-ea"/>
              </a:rPr>
              <a:t>)</a:t>
            </a:r>
            <a:r>
              <a:rPr lang="zh-TW" altLang="en-US" sz="2400" dirty="0" smtClean="0">
                <a:solidFill>
                  <a:schemeClr val="tx1"/>
                </a:solidFill>
                <a:latin typeface="+mj-ea"/>
              </a:rPr>
              <a:t>找最小移動的距離，其就為</a:t>
            </a:r>
            <a:r>
              <a:rPr lang="en-US" altLang="zh-TW" sz="2400" dirty="0">
                <a:solidFill>
                  <a:schemeClr val="tx1"/>
                </a:solidFill>
                <a:latin typeface="+mj-ea"/>
              </a:rPr>
              <a:t>Wasserstein </a:t>
            </a:r>
            <a:r>
              <a:rPr lang="en-US" altLang="zh-TW" sz="2400" dirty="0" smtClean="0">
                <a:solidFill>
                  <a:schemeClr val="tx1"/>
                </a:solidFill>
                <a:latin typeface="+mj-ea"/>
              </a:rPr>
              <a:t>distance</a:t>
            </a:r>
            <a:r>
              <a:rPr lang="zh-TW" altLang="en-US" sz="2400" dirty="0" smtClean="0">
                <a:solidFill>
                  <a:schemeClr val="tx1"/>
                </a:solidFill>
                <a:latin typeface="+mj-ea"/>
              </a:rPr>
              <a:t>。</a:t>
            </a:r>
            <a:endParaRPr lang="zh-TW" altLang="en-US" sz="2400" dirty="0">
              <a:solidFill>
                <a:schemeClr val="tx1"/>
              </a:solidFill>
              <a:latin typeface="+mj-ea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/>
          <a:srcRect l="16923" t="24872" r="38077" b="21111"/>
          <a:stretch/>
        </p:blipFill>
        <p:spPr>
          <a:xfrm>
            <a:off x="1608881" y="2442309"/>
            <a:ext cx="6539696" cy="4415691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1105562" y="12893"/>
            <a:ext cx="1788109" cy="523220"/>
          </a:xfrm>
          <a:prstGeom prst="rect">
            <a:avLst/>
          </a:prstGeom>
          <a:solidFill>
            <a:srgbClr val="A1CB46"/>
          </a:solidFill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zh-TW" altLang="en-US" sz="2800" b="1" dirty="0" smtClean="0">
                <a:solidFill>
                  <a:schemeClr val="bg1"/>
                </a:solidFill>
                <a:latin typeface="+mj-ea"/>
                <a:ea typeface="+mj-ea"/>
                <a:cs typeface="+mj-cs"/>
              </a:rPr>
              <a:t>課本</a:t>
            </a:r>
            <a:r>
              <a:rPr lang="en-US" altLang="zh-TW" sz="2800" b="1" dirty="0" smtClean="0">
                <a:solidFill>
                  <a:schemeClr val="bg1"/>
                </a:solidFill>
                <a:latin typeface="+mj-ea"/>
                <a:ea typeface="+mj-ea"/>
                <a:cs typeface="+mj-cs"/>
              </a:rPr>
              <a:t>P.323</a:t>
            </a:r>
            <a:endParaRPr lang="zh-TW" altLang="en-US" sz="2800" b="1" dirty="0">
              <a:solidFill>
                <a:schemeClr val="bg1"/>
              </a:solidFill>
              <a:latin typeface="+mj-ea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749776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/>
          <p:cNvSpPr txBox="1"/>
          <p:nvPr/>
        </p:nvSpPr>
        <p:spPr>
          <a:xfrm>
            <a:off x="11457432" y="265176"/>
            <a:ext cx="6014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 smtClean="0">
                <a:solidFill>
                  <a:schemeClr val="bg1"/>
                </a:solidFill>
                <a:latin typeface="+mn-ea"/>
              </a:rPr>
              <a:t>12</a:t>
            </a:r>
            <a:endParaRPr lang="zh-TW" altLang="en-US" sz="28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" name="標題 1">
            <a:extLst>
              <a:ext uri="{FF2B5EF4-FFF2-40B4-BE49-F238E27FC236}">
                <a16:creationId xmlns:a16="http://schemas.microsoft.com/office/drawing/2014/main" id="{2DA314A5-AEA2-402D-A7F9-C112DF2ECABC}"/>
              </a:ext>
            </a:extLst>
          </p:cNvPr>
          <p:cNvSpPr txBox="1">
            <a:spLocks/>
          </p:cNvSpPr>
          <p:nvPr/>
        </p:nvSpPr>
        <p:spPr>
          <a:xfrm>
            <a:off x="1105562" y="523416"/>
            <a:ext cx="8236558" cy="197068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just"/>
            <a:r>
              <a:rPr lang="en-US" altLang="zh-TW" sz="4000" b="1" dirty="0" smtClean="0">
                <a:solidFill>
                  <a:schemeClr val="tx1"/>
                </a:solidFill>
                <a:latin typeface="+mj-ea"/>
              </a:rPr>
              <a:t>WGAN</a:t>
            </a:r>
            <a:r>
              <a:rPr lang="zh-TW" altLang="en-US" sz="4000" b="1" dirty="0" smtClean="0">
                <a:solidFill>
                  <a:schemeClr val="tx1"/>
                </a:solidFill>
                <a:latin typeface="+mj-ea"/>
              </a:rPr>
              <a:t>基本概念介紹</a:t>
            </a:r>
            <a:r>
              <a:rPr lang="en-US" altLang="zh-TW" sz="4000" b="1" dirty="0" smtClean="0">
                <a:solidFill>
                  <a:schemeClr val="tx1"/>
                </a:solidFill>
                <a:latin typeface="+mj-ea"/>
              </a:rPr>
              <a:t>(</a:t>
            </a:r>
            <a:r>
              <a:rPr lang="en-US" altLang="zh-TW" sz="4000" b="1" dirty="0" smtClean="0">
                <a:solidFill>
                  <a:schemeClr val="tx1"/>
                </a:solidFill>
                <a:latin typeface="+mj-ea"/>
              </a:rPr>
              <a:t>2/4)</a:t>
            </a:r>
            <a:endParaRPr lang="zh-TW" altLang="en-US" sz="4000" dirty="0">
              <a:solidFill>
                <a:schemeClr val="tx1"/>
              </a:solidFill>
              <a:latin typeface="+mj-ea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/>
          <a:srcRect l="51667" t="20370" r="23417" b="48963"/>
          <a:stretch/>
        </p:blipFill>
        <p:spPr>
          <a:xfrm>
            <a:off x="953162" y="1508760"/>
            <a:ext cx="7726680" cy="534924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1220524" y="4227731"/>
            <a:ext cx="7261198" cy="88484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/>
          <p:cNvSpPr/>
          <p:nvPr/>
        </p:nvSpPr>
        <p:spPr>
          <a:xfrm>
            <a:off x="1220524" y="5264975"/>
            <a:ext cx="7261198" cy="915324"/>
          </a:xfrm>
          <a:prstGeom prst="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標題 1">
            <a:extLst>
              <a:ext uri="{FF2B5EF4-FFF2-40B4-BE49-F238E27FC236}">
                <a16:creationId xmlns:a16="http://schemas.microsoft.com/office/drawing/2014/main" id="{2DA314A5-AEA2-402D-A7F9-C112DF2ECABC}"/>
              </a:ext>
            </a:extLst>
          </p:cNvPr>
          <p:cNvSpPr txBox="1">
            <a:spLocks/>
          </p:cNvSpPr>
          <p:nvPr/>
        </p:nvSpPr>
        <p:spPr>
          <a:xfrm>
            <a:off x="8749084" y="4407502"/>
            <a:ext cx="2543756" cy="525301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altLang="zh-TW" sz="2400" b="1" dirty="0" smtClean="0">
                <a:solidFill>
                  <a:srgbClr val="FF0000"/>
                </a:solidFill>
                <a:latin typeface="+mj-ea"/>
              </a:rPr>
              <a:t>GAN</a:t>
            </a:r>
            <a:r>
              <a:rPr lang="zh-TW" altLang="en-US" sz="2400" b="1" dirty="0" smtClean="0">
                <a:solidFill>
                  <a:srgbClr val="FF0000"/>
                </a:solidFill>
                <a:latin typeface="+mj-ea"/>
              </a:rPr>
              <a:t>生成的</a:t>
            </a:r>
            <a:r>
              <a:rPr lang="zh-TW" altLang="en-US" sz="2400" b="1" dirty="0" smtClean="0">
                <a:solidFill>
                  <a:srgbClr val="FF0000"/>
                </a:solidFill>
                <a:latin typeface="+mj-ea"/>
              </a:rPr>
              <a:t>問題</a:t>
            </a:r>
            <a:endParaRPr lang="en-US" altLang="zh-TW" sz="2400" b="1" dirty="0" smtClean="0">
              <a:solidFill>
                <a:srgbClr val="FF0000"/>
              </a:solidFill>
              <a:latin typeface="+mj-ea"/>
            </a:endParaRPr>
          </a:p>
        </p:txBody>
      </p:sp>
      <p:sp>
        <p:nvSpPr>
          <p:cNvPr id="17" name="標題 1">
            <a:extLst>
              <a:ext uri="{FF2B5EF4-FFF2-40B4-BE49-F238E27FC236}">
                <a16:creationId xmlns:a16="http://schemas.microsoft.com/office/drawing/2014/main" id="{2DA314A5-AEA2-402D-A7F9-C112DF2ECABC}"/>
              </a:ext>
            </a:extLst>
          </p:cNvPr>
          <p:cNvSpPr txBox="1">
            <a:spLocks/>
          </p:cNvSpPr>
          <p:nvPr/>
        </p:nvSpPr>
        <p:spPr>
          <a:xfrm>
            <a:off x="8749084" y="5459986"/>
            <a:ext cx="3046676" cy="525301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altLang="zh-TW" sz="2400" b="1" dirty="0" smtClean="0">
                <a:solidFill>
                  <a:srgbClr val="00B050"/>
                </a:solidFill>
                <a:latin typeface="+mj-ea"/>
              </a:rPr>
              <a:t>WGAN</a:t>
            </a:r>
            <a:r>
              <a:rPr lang="zh-TW" altLang="en-US" sz="2400" b="1" dirty="0" smtClean="0">
                <a:solidFill>
                  <a:srgbClr val="00B050"/>
                </a:solidFill>
                <a:latin typeface="+mj-ea"/>
              </a:rPr>
              <a:t>可以知道狀況</a:t>
            </a:r>
            <a:endParaRPr lang="en-US" altLang="zh-TW" sz="2400" b="1" dirty="0" smtClean="0">
              <a:solidFill>
                <a:srgbClr val="00B050"/>
              </a:solidFill>
              <a:latin typeface="+mj-ea"/>
            </a:endParaRPr>
          </a:p>
        </p:txBody>
      </p:sp>
      <p:sp>
        <p:nvSpPr>
          <p:cNvPr id="18" name="標題 1">
            <a:extLst>
              <a:ext uri="{FF2B5EF4-FFF2-40B4-BE49-F238E27FC236}">
                <a16:creationId xmlns:a16="http://schemas.microsoft.com/office/drawing/2014/main" id="{2DA314A5-AEA2-402D-A7F9-C112DF2ECABC}"/>
              </a:ext>
            </a:extLst>
          </p:cNvPr>
          <p:cNvSpPr txBox="1">
            <a:spLocks/>
          </p:cNvSpPr>
          <p:nvPr/>
        </p:nvSpPr>
        <p:spPr>
          <a:xfrm>
            <a:off x="1105562" y="1146090"/>
            <a:ext cx="8236558" cy="525301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altLang="zh-TW" sz="2400" b="1" dirty="0" smtClean="0">
                <a:solidFill>
                  <a:srgbClr val="00B050"/>
                </a:solidFill>
                <a:latin typeface="+mj-ea"/>
              </a:rPr>
              <a:t>WGAN</a:t>
            </a:r>
            <a:r>
              <a:rPr lang="zh-TW" altLang="en-US" sz="2400" b="1" dirty="0" smtClean="0">
                <a:solidFill>
                  <a:srgbClr val="00B050"/>
                </a:solidFill>
                <a:latin typeface="+mj-ea"/>
              </a:rPr>
              <a:t>可以</a:t>
            </a:r>
            <a:r>
              <a:rPr lang="zh-TW" altLang="en-US" sz="2400" b="1" dirty="0" smtClean="0">
                <a:solidFill>
                  <a:srgbClr val="00B050"/>
                </a:solidFill>
                <a:latin typeface="+mj-ea"/>
              </a:rPr>
              <a:t>知道演化進步狀況，持續朝目標前進。</a:t>
            </a:r>
            <a:endParaRPr lang="en-US" altLang="zh-TW" sz="2400" b="1" dirty="0" smtClean="0">
              <a:solidFill>
                <a:srgbClr val="00B050"/>
              </a:solidFill>
              <a:latin typeface="+mj-ea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1105562" y="12893"/>
            <a:ext cx="1788109" cy="523220"/>
          </a:xfrm>
          <a:prstGeom prst="rect">
            <a:avLst/>
          </a:prstGeom>
          <a:solidFill>
            <a:srgbClr val="A1CB46"/>
          </a:solidFill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zh-TW" altLang="en-US" sz="2800" b="1" dirty="0" smtClean="0">
                <a:solidFill>
                  <a:schemeClr val="bg1"/>
                </a:solidFill>
                <a:latin typeface="+mj-ea"/>
                <a:ea typeface="+mj-ea"/>
                <a:cs typeface="+mj-cs"/>
              </a:rPr>
              <a:t>課本</a:t>
            </a:r>
            <a:r>
              <a:rPr lang="en-US" altLang="zh-TW" sz="2800" b="1" dirty="0" smtClean="0">
                <a:solidFill>
                  <a:schemeClr val="bg1"/>
                </a:solidFill>
                <a:latin typeface="+mj-ea"/>
                <a:ea typeface="+mj-ea"/>
                <a:cs typeface="+mj-cs"/>
              </a:rPr>
              <a:t>P.323</a:t>
            </a:r>
            <a:endParaRPr lang="zh-TW" altLang="en-US" sz="2800" b="1" dirty="0">
              <a:solidFill>
                <a:schemeClr val="bg1"/>
              </a:solidFill>
              <a:latin typeface="+mj-ea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418542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/>
          <p:cNvSpPr txBox="1"/>
          <p:nvPr/>
        </p:nvSpPr>
        <p:spPr>
          <a:xfrm>
            <a:off x="11457432" y="265176"/>
            <a:ext cx="6014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 smtClean="0">
                <a:solidFill>
                  <a:schemeClr val="bg1"/>
                </a:solidFill>
                <a:latin typeface="+mn-ea"/>
              </a:rPr>
              <a:t>1</a:t>
            </a:r>
            <a:r>
              <a:rPr lang="en-US" altLang="zh-TW" sz="2800" dirty="0">
                <a:solidFill>
                  <a:schemeClr val="bg1"/>
                </a:solidFill>
                <a:latin typeface="+mn-ea"/>
              </a:rPr>
              <a:t>3</a:t>
            </a:r>
            <a:endParaRPr lang="zh-TW" altLang="en-US" sz="28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" name="標題 1">
            <a:extLst>
              <a:ext uri="{FF2B5EF4-FFF2-40B4-BE49-F238E27FC236}">
                <a16:creationId xmlns:a16="http://schemas.microsoft.com/office/drawing/2014/main" id="{2DA314A5-AEA2-402D-A7F9-C112DF2ECABC}"/>
              </a:ext>
            </a:extLst>
          </p:cNvPr>
          <p:cNvSpPr txBox="1">
            <a:spLocks/>
          </p:cNvSpPr>
          <p:nvPr/>
        </p:nvSpPr>
        <p:spPr>
          <a:xfrm>
            <a:off x="1105562" y="492103"/>
            <a:ext cx="8236558" cy="197068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just"/>
            <a:r>
              <a:rPr lang="en-US" altLang="zh-TW" sz="4000" b="1" dirty="0" smtClean="0">
                <a:solidFill>
                  <a:schemeClr val="tx1"/>
                </a:solidFill>
                <a:latin typeface="+mj-ea"/>
              </a:rPr>
              <a:t>WGAN</a:t>
            </a:r>
            <a:r>
              <a:rPr lang="zh-TW" altLang="en-US" sz="4000" b="1" dirty="0" smtClean="0">
                <a:solidFill>
                  <a:schemeClr val="tx1"/>
                </a:solidFill>
                <a:latin typeface="+mj-ea"/>
              </a:rPr>
              <a:t>基本概念介紹</a:t>
            </a:r>
            <a:r>
              <a:rPr lang="en-US" altLang="zh-TW" sz="4000" b="1" dirty="0" smtClean="0">
                <a:solidFill>
                  <a:schemeClr val="tx1"/>
                </a:solidFill>
                <a:latin typeface="+mj-ea"/>
              </a:rPr>
              <a:t>(3/4)</a:t>
            </a:r>
            <a:endParaRPr lang="zh-TW" altLang="en-US" sz="4000" dirty="0">
              <a:solidFill>
                <a:schemeClr val="tx1"/>
              </a:solidFill>
              <a:latin typeface="+mj-ea"/>
            </a:endParaRPr>
          </a:p>
        </p:txBody>
      </p:sp>
      <p:sp>
        <p:nvSpPr>
          <p:cNvPr id="18" name="標題 1">
            <a:extLst>
              <a:ext uri="{FF2B5EF4-FFF2-40B4-BE49-F238E27FC236}">
                <a16:creationId xmlns:a16="http://schemas.microsoft.com/office/drawing/2014/main" id="{2DA314A5-AEA2-402D-A7F9-C112DF2ECABC}"/>
              </a:ext>
            </a:extLst>
          </p:cNvPr>
          <p:cNvSpPr txBox="1">
            <a:spLocks/>
          </p:cNvSpPr>
          <p:nvPr/>
        </p:nvSpPr>
        <p:spPr>
          <a:xfrm>
            <a:off x="1105562" y="1114777"/>
            <a:ext cx="8236558" cy="525301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altLang="zh-TW" sz="2400" b="1" dirty="0">
                <a:solidFill>
                  <a:srgbClr val="00B050"/>
                </a:solidFill>
                <a:latin typeface="+mj-ea"/>
              </a:rPr>
              <a:t>Wasserstein </a:t>
            </a:r>
            <a:r>
              <a:rPr lang="en-US" altLang="zh-TW" sz="2400" b="1" dirty="0" smtClean="0">
                <a:solidFill>
                  <a:srgbClr val="00B050"/>
                </a:solidFill>
                <a:latin typeface="+mj-ea"/>
              </a:rPr>
              <a:t>distance</a:t>
            </a:r>
            <a:r>
              <a:rPr lang="zh-TW" altLang="en-US" sz="2400" b="1" dirty="0" smtClean="0">
                <a:solidFill>
                  <a:srgbClr val="00B050"/>
                </a:solidFill>
                <a:latin typeface="+mj-ea"/>
              </a:rPr>
              <a:t>應為平滑，避免產生</a:t>
            </a:r>
            <a:r>
              <a:rPr lang="en-US" altLang="zh-TW" sz="2400" b="1" dirty="0" smtClean="0">
                <a:solidFill>
                  <a:srgbClr val="00B050"/>
                </a:solidFill>
                <a:latin typeface="+mj-ea"/>
              </a:rPr>
              <a:t>D(x)</a:t>
            </a:r>
            <a:r>
              <a:rPr lang="zh-TW" altLang="en-US" sz="2400" b="1" dirty="0" smtClean="0">
                <a:solidFill>
                  <a:srgbClr val="00B050"/>
                </a:solidFill>
                <a:latin typeface="+mj-ea"/>
              </a:rPr>
              <a:t>朝向正負無限大。</a:t>
            </a:r>
            <a:endParaRPr lang="en-US" altLang="zh-TW" sz="2400" b="1" dirty="0" smtClean="0">
              <a:solidFill>
                <a:srgbClr val="00B050"/>
              </a:solidFill>
              <a:latin typeface="+mj-ea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/>
          <a:srcRect l="17333" t="25111" r="38583" b="19630"/>
          <a:stretch/>
        </p:blipFill>
        <p:spPr>
          <a:xfrm>
            <a:off x="1375741" y="1887653"/>
            <a:ext cx="6914819" cy="4875666"/>
          </a:xfrm>
          <a:prstGeom prst="rect">
            <a:avLst/>
          </a:prstGeom>
        </p:spPr>
      </p:pic>
      <p:sp>
        <p:nvSpPr>
          <p:cNvPr id="4" name="橢圓 3"/>
          <p:cNvSpPr/>
          <p:nvPr/>
        </p:nvSpPr>
        <p:spPr>
          <a:xfrm>
            <a:off x="4700016" y="2987981"/>
            <a:ext cx="960120" cy="969264"/>
          </a:xfrm>
          <a:prstGeom prst="ellipse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橢圓 11"/>
          <p:cNvSpPr/>
          <p:nvPr/>
        </p:nvSpPr>
        <p:spPr>
          <a:xfrm>
            <a:off x="6629400" y="4749725"/>
            <a:ext cx="1234440" cy="1694688"/>
          </a:xfrm>
          <a:prstGeom prst="ellipse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橢圓 14"/>
          <p:cNvSpPr/>
          <p:nvPr/>
        </p:nvSpPr>
        <p:spPr>
          <a:xfrm>
            <a:off x="6629400" y="2987981"/>
            <a:ext cx="960120" cy="969264"/>
          </a:xfrm>
          <a:prstGeom prst="ellipse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橢圓 15"/>
          <p:cNvSpPr/>
          <p:nvPr/>
        </p:nvSpPr>
        <p:spPr>
          <a:xfrm>
            <a:off x="5294377" y="4992422"/>
            <a:ext cx="1291374" cy="1889760"/>
          </a:xfrm>
          <a:prstGeom prst="ellipse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1947672" y="4057829"/>
            <a:ext cx="3236976" cy="398993"/>
          </a:xfrm>
          <a:prstGeom prst="rect">
            <a:avLst/>
          </a:prstGeom>
          <a:solidFill>
            <a:srgbClr val="FFFF00">
              <a:alpha val="50000"/>
            </a:srgbClr>
          </a:solidFill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 18"/>
          <p:cNvSpPr/>
          <p:nvPr/>
        </p:nvSpPr>
        <p:spPr>
          <a:xfrm>
            <a:off x="1105562" y="12893"/>
            <a:ext cx="1788109" cy="523220"/>
          </a:xfrm>
          <a:prstGeom prst="rect">
            <a:avLst/>
          </a:prstGeom>
          <a:solidFill>
            <a:srgbClr val="A1CB46"/>
          </a:solidFill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zh-TW" altLang="en-US" sz="2800" b="1" dirty="0" smtClean="0">
                <a:solidFill>
                  <a:schemeClr val="bg1"/>
                </a:solidFill>
                <a:latin typeface="+mj-ea"/>
                <a:ea typeface="+mj-ea"/>
                <a:cs typeface="+mj-cs"/>
              </a:rPr>
              <a:t>課本</a:t>
            </a:r>
            <a:r>
              <a:rPr lang="en-US" altLang="zh-TW" sz="2800" b="1" dirty="0" smtClean="0">
                <a:solidFill>
                  <a:schemeClr val="bg1"/>
                </a:solidFill>
                <a:latin typeface="+mj-ea"/>
                <a:ea typeface="+mj-ea"/>
                <a:cs typeface="+mj-cs"/>
              </a:rPr>
              <a:t>P.323</a:t>
            </a:r>
            <a:endParaRPr lang="zh-TW" altLang="en-US" sz="2800" b="1" dirty="0">
              <a:solidFill>
                <a:schemeClr val="bg1"/>
              </a:solidFill>
              <a:latin typeface="+mj-ea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267806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/>
          <p:cNvSpPr txBox="1"/>
          <p:nvPr/>
        </p:nvSpPr>
        <p:spPr>
          <a:xfrm>
            <a:off x="11457432" y="265176"/>
            <a:ext cx="6014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 smtClean="0">
                <a:solidFill>
                  <a:schemeClr val="bg1"/>
                </a:solidFill>
                <a:latin typeface="+mn-ea"/>
              </a:rPr>
              <a:t>14</a:t>
            </a:r>
            <a:endParaRPr lang="zh-TW" altLang="en-US" sz="28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" name="標題 1">
            <a:extLst>
              <a:ext uri="{FF2B5EF4-FFF2-40B4-BE49-F238E27FC236}">
                <a16:creationId xmlns:a16="http://schemas.microsoft.com/office/drawing/2014/main" id="{2DA314A5-AEA2-402D-A7F9-C112DF2ECABC}"/>
              </a:ext>
            </a:extLst>
          </p:cNvPr>
          <p:cNvSpPr txBox="1">
            <a:spLocks/>
          </p:cNvSpPr>
          <p:nvPr/>
        </p:nvSpPr>
        <p:spPr>
          <a:xfrm>
            <a:off x="1105562" y="510287"/>
            <a:ext cx="8236558" cy="197068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just"/>
            <a:r>
              <a:rPr lang="en-US" altLang="zh-TW" sz="4000" b="1" dirty="0" smtClean="0">
                <a:solidFill>
                  <a:schemeClr val="tx1"/>
                </a:solidFill>
                <a:latin typeface="+mj-ea"/>
              </a:rPr>
              <a:t>WGAN</a:t>
            </a:r>
            <a:r>
              <a:rPr lang="zh-TW" altLang="en-US" sz="4000" b="1" dirty="0" smtClean="0">
                <a:solidFill>
                  <a:schemeClr val="tx1"/>
                </a:solidFill>
                <a:latin typeface="+mj-ea"/>
              </a:rPr>
              <a:t>基本概念介紹</a:t>
            </a:r>
            <a:r>
              <a:rPr lang="en-US" altLang="zh-TW" sz="4000" b="1" dirty="0" smtClean="0">
                <a:solidFill>
                  <a:schemeClr val="tx1"/>
                </a:solidFill>
                <a:latin typeface="+mj-ea"/>
              </a:rPr>
              <a:t>(4/4)</a:t>
            </a:r>
            <a:endParaRPr lang="zh-TW" altLang="en-US" sz="4000" dirty="0">
              <a:solidFill>
                <a:schemeClr val="tx1"/>
              </a:solidFill>
              <a:latin typeface="+mj-ea"/>
            </a:endParaRPr>
          </a:p>
        </p:txBody>
      </p:sp>
      <p:sp>
        <p:nvSpPr>
          <p:cNvPr id="18" name="標題 1">
            <a:extLst>
              <a:ext uri="{FF2B5EF4-FFF2-40B4-BE49-F238E27FC236}">
                <a16:creationId xmlns:a16="http://schemas.microsoft.com/office/drawing/2014/main" id="{2DA314A5-AEA2-402D-A7F9-C112DF2ECABC}"/>
              </a:ext>
            </a:extLst>
          </p:cNvPr>
          <p:cNvSpPr txBox="1">
            <a:spLocks/>
          </p:cNvSpPr>
          <p:nvPr/>
        </p:nvSpPr>
        <p:spPr>
          <a:xfrm>
            <a:off x="1105562" y="1097953"/>
            <a:ext cx="8236558" cy="1802365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zh-TW" altLang="en-US" sz="2400" b="1" dirty="0" smtClean="0">
                <a:solidFill>
                  <a:srgbClr val="00B050"/>
                </a:solidFill>
                <a:latin typeface="+mj-ea"/>
              </a:rPr>
              <a:t>在</a:t>
            </a:r>
            <a:r>
              <a:rPr lang="en-US" altLang="zh-TW" sz="2400" b="1" dirty="0" smtClean="0">
                <a:solidFill>
                  <a:srgbClr val="00B050"/>
                </a:solidFill>
                <a:latin typeface="+mj-ea"/>
              </a:rPr>
              <a:t>Wasserstein distance</a:t>
            </a:r>
            <a:r>
              <a:rPr lang="zh-TW" altLang="en-US" sz="2400" b="1" dirty="0">
                <a:solidFill>
                  <a:srgbClr val="00B050"/>
                </a:solidFill>
                <a:latin typeface="+mj-ea"/>
              </a:rPr>
              <a:t>要求</a:t>
            </a:r>
            <a:r>
              <a:rPr lang="zh-TW" altLang="en-US" sz="2400" b="1" dirty="0" smtClean="0">
                <a:solidFill>
                  <a:srgbClr val="00B050"/>
                </a:solidFill>
                <a:latin typeface="+mj-ea"/>
              </a:rPr>
              <a:t>平滑</a:t>
            </a:r>
            <a:r>
              <a:rPr lang="zh-TW" altLang="en-US" sz="2400" b="1" dirty="0">
                <a:solidFill>
                  <a:srgbClr val="00B050"/>
                </a:solidFill>
                <a:latin typeface="+mj-ea"/>
              </a:rPr>
              <a:t>下</a:t>
            </a:r>
            <a:r>
              <a:rPr lang="zh-TW" altLang="en-US" sz="2400" b="1" dirty="0" smtClean="0">
                <a:solidFill>
                  <a:srgbClr val="00B050"/>
                </a:solidFill>
                <a:latin typeface="+mj-ea"/>
              </a:rPr>
              <a:t>，設定方式是限制</a:t>
            </a:r>
            <a:r>
              <a:rPr lang="zh-TW" altLang="en-US" sz="2400" b="1" dirty="0">
                <a:solidFill>
                  <a:srgbClr val="00B050"/>
                </a:solidFill>
                <a:latin typeface="+mj-ea"/>
              </a:rPr>
              <a:t>神經網</a:t>
            </a:r>
            <a:r>
              <a:rPr lang="zh-TW" altLang="en-US" sz="2400" b="1" dirty="0" smtClean="0">
                <a:solidFill>
                  <a:srgbClr val="00B050"/>
                </a:solidFill>
                <a:latin typeface="+mj-ea"/>
              </a:rPr>
              <a:t>絡的</a:t>
            </a:r>
            <a:r>
              <a:rPr lang="zh-TW" altLang="en-US" sz="2400" b="1" dirty="0">
                <a:solidFill>
                  <a:srgbClr val="00B050"/>
                </a:solidFill>
                <a:latin typeface="+mj-ea"/>
              </a:rPr>
              <a:t>所有參數</a:t>
            </a:r>
            <a:r>
              <a:rPr lang="en-US" altLang="zh-TW" sz="2400" b="1" dirty="0">
                <a:solidFill>
                  <a:srgbClr val="00B050"/>
                </a:solidFill>
                <a:latin typeface="+mj-ea"/>
              </a:rPr>
              <a:t>w</a:t>
            </a:r>
            <a:r>
              <a:rPr lang="zh-TW" altLang="en-US" sz="2400" b="1" dirty="0">
                <a:solidFill>
                  <a:srgbClr val="00B050"/>
                </a:solidFill>
                <a:latin typeface="+mj-ea"/>
              </a:rPr>
              <a:t>不超過某個範圍</a:t>
            </a:r>
            <a:r>
              <a:rPr lang="en-US" altLang="zh-TW" sz="2400" b="1" dirty="0">
                <a:solidFill>
                  <a:srgbClr val="00B050"/>
                </a:solidFill>
                <a:latin typeface="+mj-ea"/>
              </a:rPr>
              <a:t>[-c, c</a:t>
            </a:r>
            <a:r>
              <a:rPr lang="en-US" altLang="zh-TW" sz="2400" b="1" dirty="0" smtClean="0">
                <a:solidFill>
                  <a:srgbClr val="00B050"/>
                </a:solidFill>
                <a:latin typeface="+mj-ea"/>
              </a:rPr>
              <a:t>](</a:t>
            </a:r>
            <a:r>
              <a:rPr lang="zh-TW" altLang="en-US" sz="2400" b="1" dirty="0" smtClean="0">
                <a:solidFill>
                  <a:srgbClr val="00B050"/>
                </a:solidFill>
                <a:latin typeface="+mj-ea"/>
              </a:rPr>
              <a:t>比如</a:t>
            </a:r>
            <a:r>
              <a:rPr lang="en-US" altLang="zh-TW" sz="2400" b="1" dirty="0">
                <a:solidFill>
                  <a:srgbClr val="00B050"/>
                </a:solidFill>
                <a:latin typeface="+mj-ea"/>
              </a:rPr>
              <a:t>[-0.01, 0.01</a:t>
            </a:r>
            <a:r>
              <a:rPr lang="en-US" altLang="zh-TW" sz="2400" b="1" dirty="0" smtClean="0">
                <a:solidFill>
                  <a:srgbClr val="00B050"/>
                </a:solidFill>
                <a:latin typeface="+mj-ea"/>
              </a:rPr>
              <a:t>])</a:t>
            </a:r>
            <a:r>
              <a:rPr lang="zh-TW" altLang="en-US" sz="2400" b="1" dirty="0" smtClean="0">
                <a:solidFill>
                  <a:srgbClr val="00B050"/>
                </a:solidFill>
                <a:latin typeface="+mj-ea"/>
              </a:rPr>
              <a:t>，</a:t>
            </a:r>
            <a:r>
              <a:rPr lang="zh-TW" altLang="en-US" sz="2400" b="1" dirty="0">
                <a:solidFill>
                  <a:srgbClr val="00B050"/>
                </a:solidFill>
                <a:latin typeface="+mj-ea"/>
              </a:rPr>
              <a:t>即大於</a:t>
            </a:r>
            <a:r>
              <a:rPr lang="en-US" altLang="zh-TW" sz="2400" b="1" dirty="0">
                <a:solidFill>
                  <a:srgbClr val="00B050"/>
                </a:solidFill>
                <a:latin typeface="+mj-ea"/>
              </a:rPr>
              <a:t>c</a:t>
            </a:r>
            <a:r>
              <a:rPr lang="zh-TW" altLang="en-US" sz="2400" b="1" dirty="0" smtClean="0">
                <a:solidFill>
                  <a:srgbClr val="00B050"/>
                </a:solidFill>
                <a:latin typeface="+mj-ea"/>
              </a:rPr>
              <a:t>的設為</a:t>
            </a:r>
            <a:r>
              <a:rPr lang="en-US" altLang="zh-TW" sz="2400" b="1" dirty="0">
                <a:solidFill>
                  <a:srgbClr val="00B050"/>
                </a:solidFill>
                <a:latin typeface="+mj-ea"/>
              </a:rPr>
              <a:t>c</a:t>
            </a:r>
            <a:r>
              <a:rPr lang="zh-TW" altLang="en-US" sz="2400" b="1" dirty="0">
                <a:solidFill>
                  <a:srgbClr val="00B050"/>
                </a:solidFill>
                <a:latin typeface="+mj-ea"/>
              </a:rPr>
              <a:t>，小於</a:t>
            </a:r>
            <a:r>
              <a:rPr lang="en-US" altLang="zh-TW" sz="2400" b="1" dirty="0">
                <a:solidFill>
                  <a:srgbClr val="00B050"/>
                </a:solidFill>
                <a:latin typeface="+mj-ea"/>
              </a:rPr>
              <a:t>-c</a:t>
            </a:r>
            <a:r>
              <a:rPr lang="zh-TW" altLang="en-US" sz="2400" b="1" dirty="0" smtClean="0">
                <a:solidFill>
                  <a:srgbClr val="00B050"/>
                </a:solidFill>
                <a:latin typeface="+mj-ea"/>
              </a:rPr>
              <a:t>的設為</a:t>
            </a:r>
            <a:r>
              <a:rPr lang="en-US" altLang="zh-TW" sz="2400" b="1" dirty="0">
                <a:solidFill>
                  <a:srgbClr val="00B050"/>
                </a:solidFill>
                <a:latin typeface="+mj-ea"/>
              </a:rPr>
              <a:t>-</a:t>
            </a:r>
            <a:r>
              <a:rPr lang="en-US" altLang="zh-TW" sz="2400" b="1" dirty="0" smtClean="0">
                <a:solidFill>
                  <a:srgbClr val="00B050"/>
                </a:solidFill>
                <a:latin typeface="+mj-ea"/>
              </a:rPr>
              <a:t>c</a:t>
            </a:r>
            <a:r>
              <a:rPr lang="zh-TW" altLang="en-US" sz="2400" b="1" dirty="0" smtClean="0">
                <a:solidFill>
                  <a:srgbClr val="00B050"/>
                </a:solidFill>
                <a:latin typeface="+mj-ea"/>
              </a:rPr>
              <a:t>。</a:t>
            </a:r>
            <a:endParaRPr lang="en-US" altLang="zh-TW" sz="2400" b="1" dirty="0" smtClean="0">
              <a:solidFill>
                <a:srgbClr val="00B050"/>
              </a:solidFill>
              <a:latin typeface="+mj-ea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/>
          <a:srcRect l="18005" t="22074" r="38495" b="57314"/>
          <a:stretch/>
        </p:blipFill>
        <p:spPr>
          <a:xfrm>
            <a:off x="1551001" y="2236232"/>
            <a:ext cx="6785280" cy="1808529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3717" y="4248150"/>
            <a:ext cx="5495925" cy="2609850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2510844" y="3332826"/>
            <a:ext cx="5825437" cy="793166"/>
          </a:xfrm>
          <a:prstGeom prst="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/>
          <p:cNvSpPr/>
          <p:nvPr/>
        </p:nvSpPr>
        <p:spPr>
          <a:xfrm>
            <a:off x="5662475" y="4183932"/>
            <a:ext cx="1637167" cy="1344139"/>
          </a:xfrm>
          <a:prstGeom prst="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/>
          <p:cNvSpPr/>
          <p:nvPr/>
        </p:nvSpPr>
        <p:spPr>
          <a:xfrm>
            <a:off x="2401115" y="4329381"/>
            <a:ext cx="2333445" cy="782131"/>
          </a:xfrm>
          <a:prstGeom prst="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圖說文字 8"/>
          <p:cNvSpPr/>
          <p:nvPr/>
        </p:nvSpPr>
        <p:spPr>
          <a:xfrm>
            <a:off x="9184640" y="3209874"/>
            <a:ext cx="2672080" cy="996555"/>
          </a:xfrm>
          <a:prstGeom prst="wedgeRectCallout">
            <a:avLst>
              <a:gd name="adj1" fmla="val -125776"/>
              <a:gd name="adj2" fmla="val 110417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 smtClean="0"/>
              <a:t>容易產生梯度爆炸或梯度消失的問題</a:t>
            </a:r>
            <a:endParaRPr lang="zh-TW" altLang="en-US" sz="2400" dirty="0"/>
          </a:p>
        </p:txBody>
      </p:sp>
      <p:sp>
        <p:nvSpPr>
          <p:cNvPr id="19" name="矩形 18"/>
          <p:cNvSpPr/>
          <p:nvPr/>
        </p:nvSpPr>
        <p:spPr>
          <a:xfrm>
            <a:off x="1105562" y="12893"/>
            <a:ext cx="1788109" cy="523220"/>
          </a:xfrm>
          <a:prstGeom prst="rect">
            <a:avLst/>
          </a:prstGeom>
          <a:solidFill>
            <a:srgbClr val="A1CB46"/>
          </a:solidFill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zh-TW" altLang="en-US" sz="2800" b="1" dirty="0" smtClean="0">
                <a:solidFill>
                  <a:schemeClr val="bg1"/>
                </a:solidFill>
                <a:latin typeface="+mj-ea"/>
                <a:ea typeface="+mj-ea"/>
                <a:cs typeface="+mj-cs"/>
              </a:rPr>
              <a:t>課本</a:t>
            </a:r>
            <a:r>
              <a:rPr lang="en-US" altLang="zh-TW" sz="2800" b="1" dirty="0" smtClean="0">
                <a:solidFill>
                  <a:schemeClr val="bg1"/>
                </a:solidFill>
                <a:latin typeface="+mj-ea"/>
                <a:ea typeface="+mj-ea"/>
                <a:cs typeface="+mj-cs"/>
              </a:rPr>
              <a:t>P.324</a:t>
            </a:r>
            <a:endParaRPr lang="zh-TW" altLang="en-US" sz="2800" b="1" dirty="0">
              <a:solidFill>
                <a:schemeClr val="bg1"/>
              </a:solidFill>
              <a:latin typeface="+mj-ea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485024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/>
          <p:cNvSpPr txBox="1"/>
          <p:nvPr/>
        </p:nvSpPr>
        <p:spPr>
          <a:xfrm>
            <a:off x="11457432" y="265176"/>
            <a:ext cx="6014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 smtClean="0">
                <a:solidFill>
                  <a:schemeClr val="bg1"/>
                </a:solidFill>
                <a:latin typeface="+mn-ea"/>
              </a:rPr>
              <a:t>15</a:t>
            </a:r>
            <a:endParaRPr lang="zh-TW" altLang="en-US" sz="28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" name="標題 1">
            <a:extLst>
              <a:ext uri="{FF2B5EF4-FFF2-40B4-BE49-F238E27FC236}">
                <a16:creationId xmlns:a16="http://schemas.microsoft.com/office/drawing/2014/main" id="{2DA314A5-AEA2-402D-A7F9-C112DF2ECABC}"/>
              </a:ext>
            </a:extLst>
          </p:cNvPr>
          <p:cNvSpPr txBox="1">
            <a:spLocks/>
          </p:cNvSpPr>
          <p:nvPr/>
        </p:nvSpPr>
        <p:spPr>
          <a:xfrm>
            <a:off x="1105562" y="577817"/>
            <a:ext cx="8236558" cy="197068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just"/>
            <a:r>
              <a:rPr lang="en-US" altLang="zh-TW" sz="4000" b="1" dirty="0" smtClean="0">
                <a:solidFill>
                  <a:schemeClr val="tx1"/>
                </a:solidFill>
                <a:latin typeface="+mj-ea"/>
              </a:rPr>
              <a:t>WGAN-GP</a:t>
            </a:r>
            <a:r>
              <a:rPr lang="zh-TW" altLang="en-US" sz="4000" b="1" dirty="0" smtClean="0">
                <a:solidFill>
                  <a:schemeClr val="tx1"/>
                </a:solidFill>
                <a:latin typeface="+mj-ea"/>
              </a:rPr>
              <a:t>基本</a:t>
            </a:r>
            <a:r>
              <a:rPr lang="zh-TW" altLang="en-US" sz="4000" b="1" dirty="0" smtClean="0">
                <a:solidFill>
                  <a:schemeClr val="tx1"/>
                </a:solidFill>
                <a:latin typeface="+mj-ea"/>
              </a:rPr>
              <a:t>概念</a:t>
            </a:r>
            <a:r>
              <a:rPr lang="zh-TW" altLang="en-US" sz="4000" b="1" dirty="0" smtClean="0">
                <a:solidFill>
                  <a:schemeClr val="tx1"/>
                </a:solidFill>
                <a:latin typeface="+mj-ea"/>
              </a:rPr>
              <a:t>介紹</a:t>
            </a:r>
            <a:endParaRPr lang="zh-TW" altLang="en-US" sz="4000" dirty="0">
              <a:solidFill>
                <a:schemeClr val="tx1"/>
              </a:solidFill>
              <a:latin typeface="+mj-ea"/>
            </a:endParaRPr>
          </a:p>
        </p:txBody>
      </p:sp>
      <p:sp>
        <p:nvSpPr>
          <p:cNvPr id="18" name="標題 1">
            <a:extLst>
              <a:ext uri="{FF2B5EF4-FFF2-40B4-BE49-F238E27FC236}">
                <a16:creationId xmlns:a16="http://schemas.microsoft.com/office/drawing/2014/main" id="{2DA314A5-AEA2-402D-A7F9-C112DF2ECABC}"/>
              </a:ext>
            </a:extLst>
          </p:cNvPr>
          <p:cNvSpPr txBox="1">
            <a:spLocks/>
          </p:cNvSpPr>
          <p:nvPr/>
        </p:nvSpPr>
        <p:spPr>
          <a:xfrm>
            <a:off x="1105562" y="1271651"/>
            <a:ext cx="8236558" cy="2249404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altLang="zh-TW" sz="2400" b="1" dirty="0" smtClean="0">
                <a:solidFill>
                  <a:srgbClr val="0033CC"/>
                </a:solidFill>
                <a:latin typeface="+mj-ea"/>
              </a:rPr>
              <a:t>GP</a:t>
            </a:r>
            <a:r>
              <a:rPr lang="zh-TW" altLang="en-US" sz="2400" b="1" dirty="0" smtClean="0">
                <a:solidFill>
                  <a:srgbClr val="0033CC"/>
                </a:solidFill>
                <a:latin typeface="+mj-ea"/>
              </a:rPr>
              <a:t>既為</a:t>
            </a:r>
            <a:r>
              <a:rPr lang="en-US" altLang="zh-TW" sz="2400" b="1" dirty="0" smtClean="0">
                <a:solidFill>
                  <a:srgbClr val="0033CC"/>
                </a:solidFill>
                <a:latin typeface="+mj-ea"/>
              </a:rPr>
              <a:t>Gradient Penalty</a:t>
            </a:r>
            <a:r>
              <a:rPr lang="zh-TW" altLang="en-US" sz="2400" b="1" dirty="0" smtClean="0">
                <a:solidFill>
                  <a:srgbClr val="0033CC"/>
                </a:solidFill>
                <a:latin typeface="+mj-ea"/>
              </a:rPr>
              <a:t>，</a:t>
            </a:r>
            <a:r>
              <a:rPr lang="en-US" altLang="zh-TW" sz="2400" b="1" dirty="0" smtClean="0">
                <a:solidFill>
                  <a:srgbClr val="0033CC"/>
                </a:solidFill>
                <a:latin typeface="+mj-ea"/>
              </a:rPr>
              <a:t>WGAN-GP</a:t>
            </a:r>
            <a:r>
              <a:rPr lang="zh-TW" altLang="en-US" sz="2400" b="1" dirty="0">
                <a:solidFill>
                  <a:srgbClr val="0033CC"/>
                </a:solidFill>
                <a:latin typeface="+mj-ea"/>
              </a:rPr>
              <a:t>相對於</a:t>
            </a:r>
            <a:r>
              <a:rPr lang="en-US" altLang="zh-TW" sz="2400" b="1" dirty="0">
                <a:solidFill>
                  <a:srgbClr val="0033CC"/>
                </a:solidFill>
                <a:latin typeface="+mj-ea"/>
              </a:rPr>
              <a:t>WGAN</a:t>
            </a:r>
            <a:r>
              <a:rPr lang="zh-TW" altLang="en-US" sz="2400" b="1" dirty="0">
                <a:solidFill>
                  <a:srgbClr val="0033CC"/>
                </a:solidFill>
                <a:latin typeface="+mj-ea"/>
              </a:rPr>
              <a:t>的改進項，除了增加了</a:t>
            </a:r>
            <a:r>
              <a:rPr lang="zh-TW" altLang="en-US" sz="2400" b="1" dirty="0" smtClean="0">
                <a:solidFill>
                  <a:srgbClr val="0033CC"/>
                </a:solidFill>
                <a:latin typeface="+mj-ea"/>
              </a:rPr>
              <a:t>一個項，</a:t>
            </a:r>
            <a:r>
              <a:rPr lang="zh-TW" altLang="en-US" sz="2400" b="1" dirty="0">
                <a:solidFill>
                  <a:srgbClr val="0033CC"/>
                </a:solidFill>
                <a:latin typeface="+mj-ea"/>
              </a:rPr>
              <a:t>其他部分都和</a:t>
            </a:r>
            <a:r>
              <a:rPr lang="en-US" altLang="zh-TW" sz="2400" b="1" dirty="0">
                <a:solidFill>
                  <a:srgbClr val="0033CC"/>
                </a:solidFill>
                <a:latin typeface="+mj-ea"/>
              </a:rPr>
              <a:t>WGAN</a:t>
            </a:r>
            <a:r>
              <a:rPr lang="zh-TW" altLang="en-US" sz="2400" b="1" dirty="0">
                <a:solidFill>
                  <a:srgbClr val="0033CC"/>
                </a:solidFill>
                <a:latin typeface="+mj-ea"/>
              </a:rPr>
              <a:t>一樣</a:t>
            </a:r>
            <a:r>
              <a:rPr lang="zh-TW" altLang="en-US" sz="2400" b="1" dirty="0" smtClean="0">
                <a:solidFill>
                  <a:srgbClr val="0033CC"/>
                </a:solidFill>
                <a:latin typeface="+mj-ea"/>
              </a:rPr>
              <a:t>。</a:t>
            </a:r>
            <a:r>
              <a:rPr lang="en-US" altLang="zh-TW" sz="2400" b="1" dirty="0" smtClean="0">
                <a:solidFill>
                  <a:srgbClr val="0033CC"/>
                </a:solidFill>
                <a:latin typeface="+mj-ea"/>
              </a:rPr>
              <a:t>GP</a:t>
            </a:r>
            <a:r>
              <a:rPr lang="zh-TW" altLang="en-US" sz="2400" b="1" dirty="0" smtClean="0">
                <a:solidFill>
                  <a:srgbClr val="0033CC"/>
                </a:solidFill>
                <a:latin typeface="+mj-ea"/>
              </a:rPr>
              <a:t>即</a:t>
            </a:r>
            <a:r>
              <a:rPr lang="zh-TW" altLang="en-US" sz="2400" b="1" dirty="0">
                <a:solidFill>
                  <a:srgbClr val="0033CC"/>
                </a:solidFill>
                <a:latin typeface="+mj-ea"/>
              </a:rPr>
              <a:t>梯度約束</a:t>
            </a:r>
            <a:r>
              <a:rPr lang="zh-TW" altLang="en-US" sz="2400" b="1" dirty="0" smtClean="0">
                <a:solidFill>
                  <a:srgbClr val="0033CC"/>
                </a:solidFill>
                <a:latin typeface="+mj-ea"/>
              </a:rPr>
              <a:t>。</a:t>
            </a:r>
            <a:endParaRPr lang="en-US" altLang="zh-TW" sz="2400" b="1" dirty="0" smtClean="0">
              <a:solidFill>
                <a:srgbClr val="0033CC"/>
              </a:solidFill>
              <a:latin typeface="+mj-ea"/>
            </a:endParaRPr>
          </a:p>
          <a:p>
            <a:pPr algn="l"/>
            <a:r>
              <a:rPr lang="en-US" altLang="zh-TW" sz="2400" b="1" dirty="0" smtClean="0">
                <a:solidFill>
                  <a:srgbClr val="0033CC"/>
                </a:solidFill>
                <a:latin typeface="+mj-ea"/>
              </a:rPr>
              <a:t>GP</a:t>
            </a:r>
            <a:r>
              <a:rPr lang="zh-TW" altLang="en-US" sz="2400" b="1" dirty="0" smtClean="0">
                <a:solidFill>
                  <a:srgbClr val="0033CC"/>
                </a:solidFill>
                <a:latin typeface="+mj-ea"/>
              </a:rPr>
              <a:t>使參數</a:t>
            </a:r>
            <a:r>
              <a:rPr lang="en-US" altLang="zh-TW" sz="2400" b="1" dirty="0" smtClean="0">
                <a:solidFill>
                  <a:srgbClr val="0033CC"/>
                </a:solidFill>
                <a:latin typeface="+mj-ea"/>
              </a:rPr>
              <a:t>w</a:t>
            </a:r>
            <a:r>
              <a:rPr lang="zh-TW" altLang="en-US" sz="2400" b="1" dirty="0" smtClean="0">
                <a:solidFill>
                  <a:srgbClr val="0033CC"/>
                </a:solidFill>
                <a:latin typeface="+mj-ea"/>
              </a:rPr>
              <a:t>約束</a:t>
            </a:r>
            <a:r>
              <a:rPr lang="zh-TW" altLang="en-US" sz="2400" b="1" dirty="0">
                <a:solidFill>
                  <a:srgbClr val="0033CC"/>
                </a:solidFill>
                <a:latin typeface="+mj-ea"/>
              </a:rPr>
              <a:t>在</a:t>
            </a:r>
            <a:r>
              <a:rPr lang="en-US" altLang="zh-TW" sz="2400" b="1" dirty="0">
                <a:solidFill>
                  <a:srgbClr val="0033CC"/>
                </a:solidFill>
                <a:latin typeface="+mj-ea"/>
              </a:rPr>
              <a:t>1</a:t>
            </a:r>
            <a:r>
              <a:rPr lang="zh-TW" altLang="en-US" sz="2400" b="1" dirty="0">
                <a:solidFill>
                  <a:srgbClr val="0033CC"/>
                </a:solidFill>
                <a:latin typeface="+mj-ea"/>
              </a:rPr>
              <a:t>附近，那</a:t>
            </a:r>
            <a:r>
              <a:rPr lang="en-US" altLang="zh-TW" sz="2400" b="1" dirty="0">
                <a:solidFill>
                  <a:srgbClr val="0033CC"/>
                </a:solidFill>
                <a:latin typeface="+mj-ea"/>
              </a:rPr>
              <a:t>w</a:t>
            </a:r>
            <a:r>
              <a:rPr lang="zh-TW" altLang="en-US" sz="2400" b="1" dirty="0">
                <a:solidFill>
                  <a:srgbClr val="0033CC"/>
                </a:solidFill>
                <a:latin typeface="+mj-ea"/>
              </a:rPr>
              <a:t>也不超過某個常數。因而從保證</a:t>
            </a:r>
            <a:r>
              <a:rPr lang="en-US" altLang="zh-TW" sz="2400" b="1" dirty="0" err="1">
                <a:solidFill>
                  <a:srgbClr val="0033CC"/>
                </a:solidFill>
                <a:latin typeface="+mj-ea"/>
              </a:rPr>
              <a:t>Lipschiz</a:t>
            </a:r>
            <a:r>
              <a:rPr lang="zh-TW" altLang="en-US" sz="2400" b="1" dirty="0">
                <a:solidFill>
                  <a:srgbClr val="0033CC"/>
                </a:solidFill>
                <a:latin typeface="+mj-ea"/>
              </a:rPr>
              <a:t>連續的條件上，</a:t>
            </a:r>
            <a:r>
              <a:rPr lang="en-US" altLang="zh-TW" sz="2400" b="1" dirty="0">
                <a:solidFill>
                  <a:srgbClr val="0033CC"/>
                </a:solidFill>
                <a:latin typeface="+mj-ea"/>
              </a:rPr>
              <a:t>GP</a:t>
            </a:r>
            <a:r>
              <a:rPr lang="zh-TW" altLang="en-US" sz="2400" b="1" dirty="0">
                <a:solidFill>
                  <a:srgbClr val="0033CC"/>
                </a:solidFill>
                <a:latin typeface="+mj-ea"/>
              </a:rPr>
              <a:t>的作用跟</a:t>
            </a:r>
            <a:r>
              <a:rPr lang="en-US" altLang="zh-TW" sz="2400" b="1" dirty="0">
                <a:solidFill>
                  <a:srgbClr val="0033CC"/>
                </a:solidFill>
                <a:latin typeface="+mj-ea"/>
              </a:rPr>
              <a:t>weight </a:t>
            </a:r>
            <a:r>
              <a:rPr lang="en-US" altLang="zh-TW" sz="2400" b="1" dirty="0" smtClean="0">
                <a:solidFill>
                  <a:srgbClr val="0033CC"/>
                </a:solidFill>
                <a:latin typeface="+mj-ea"/>
              </a:rPr>
              <a:t>clipping</a:t>
            </a:r>
            <a:r>
              <a:rPr lang="zh-TW" altLang="en-US" sz="2400" b="1" dirty="0" smtClean="0">
                <a:solidFill>
                  <a:srgbClr val="0033CC"/>
                </a:solidFill>
                <a:latin typeface="+mj-ea"/>
              </a:rPr>
              <a:t>是</a:t>
            </a:r>
            <a:r>
              <a:rPr lang="zh-TW" altLang="en-US" sz="2400" b="1" dirty="0">
                <a:solidFill>
                  <a:srgbClr val="0033CC"/>
                </a:solidFill>
                <a:latin typeface="+mj-ea"/>
              </a:rPr>
              <a:t>一樣的。</a:t>
            </a:r>
            <a:endParaRPr lang="en-US" altLang="zh-TW" sz="2400" b="1" dirty="0" smtClean="0">
              <a:solidFill>
                <a:srgbClr val="0033CC"/>
              </a:solidFill>
              <a:latin typeface="+mj-ea"/>
            </a:endParaRPr>
          </a:p>
        </p:txBody>
      </p:sp>
      <p:sp>
        <p:nvSpPr>
          <p:cNvPr id="11" name="矩形 10"/>
          <p:cNvSpPr/>
          <p:nvPr/>
        </p:nvSpPr>
        <p:spPr>
          <a:xfrm flipH="1">
            <a:off x="9898526" y="5201808"/>
            <a:ext cx="2202033" cy="92333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just"/>
            <a:r>
              <a:rPr lang="en-US" altLang="zh-TW" dirty="0">
                <a:hlinkClick r:id="rId2"/>
              </a:rPr>
              <a:t>https://zhuanlan.zhihu.com/p/52799555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443" y="4052138"/>
            <a:ext cx="7950518" cy="1100236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1596722" y="4052138"/>
            <a:ext cx="3322319" cy="1149670"/>
          </a:xfrm>
          <a:prstGeom prst="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圖說文字 8"/>
          <p:cNvSpPr/>
          <p:nvPr/>
        </p:nvSpPr>
        <p:spPr>
          <a:xfrm>
            <a:off x="2160601" y="5296315"/>
            <a:ext cx="1097280" cy="458542"/>
          </a:xfrm>
          <a:prstGeom prst="wedgeRectCallout">
            <a:avLst>
              <a:gd name="adj1" fmla="val -39464"/>
              <a:gd name="adj2" fmla="val -107759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/>
              <a:t>WGAN</a:t>
            </a:r>
            <a:endParaRPr lang="zh-TW" altLang="en-US" sz="2400" dirty="0"/>
          </a:p>
        </p:txBody>
      </p:sp>
      <p:sp>
        <p:nvSpPr>
          <p:cNvPr id="16" name="矩形 15"/>
          <p:cNvSpPr/>
          <p:nvPr/>
        </p:nvSpPr>
        <p:spPr>
          <a:xfrm>
            <a:off x="5223841" y="4052138"/>
            <a:ext cx="3657600" cy="1149670"/>
          </a:xfrm>
          <a:prstGeom prst="rect">
            <a:avLst/>
          </a:prstGeom>
          <a:noFill/>
          <a:ln w="76200">
            <a:solidFill>
              <a:srgbClr val="00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圖說文字 18"/>
          <p:cNvSpPr/>
          <p:nvPr/>
        </p:nvSpPr>
        <p:spPr>
          <a:xfrm>
            <a:off x="5790407" y="5296315"/>
            <a:ext cx="1097280" cy="458542"/>
          </a:xfrm>
          <a:prstGeom prst="wedgeRectCallout">
            <a:avLst>
              <a:gd name="adj1" fmla="val -39464"/>
              <a:gd name="adj2" fmla="val -107759"/>
            </a:avLst>
          </a:prstGeom>
          <a:solidFill>
            <a:srgbClr val="0033CC"/>
          </a:solidFill>
          <a:ln>
            <a:solidFill>
              <a:srgbClr val="00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/>
              <a:t>GP</a:t>
            </a:r>
            <a:endParaRPr lang="zh-TW" altLang="en-US" sz="2400" dirty="0"/>
          </a:p>
        </p:txBody>
      </p:sp>
      <p:sp>
        <p:nvSpPr>
          <p:cNvPr id="20" name="矩形 19"/>
          <p:cNvSpPr/>
          <p:nvPr/>
        </p:nvSpPr>
        <p:spPr>
          <a:xfrm>
            <a:off x="1105562" y="12893"/>
            <a:ext cx="1788109" cy="523220"/>
          </a:xfrm>
          <a:prstGeom prst="rect">
            <a:avLst/>
          </a:prstGeom>
          <a:solidFill>
            <a:srgbClr val="A1CB46"/>
          </a:solidFill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zh-TW" altLang="en-US" sz="2800" b="1" dirty="0" smtClean="0">
                <a:solidFill>
                  <a:schemeClr val="bg1"/>
                </a:solidFill>
                <a:latin typeface="+mj-ea"/>
                <a:ea typeface="+mj-ea"/>
                <a:cs typeface="+mj-cs"/>
              </a:rPr>
              <a:t>課本</a:t>
            </a:r>
            <a:r>
              <a:rPr lang="en-US" altLang="zh-TW" sz="2800" b="1" dirty="0" smtClean="0">
                <a:solidFill>
                  <a:schemeClr val="bg1"/>
                </a:solidFill>
                <a:latin typeface="+mj-ea"/>
                <a:ea typeface="+mj-ea"/>
                <a:cs typeface="+mj-cs"/>
              </a:rPr>
              <a:t>P.325</a:t>
            </a:r>
            <a:endParaRPr lang="zh-TW" altLang="en-US" sz="2800" b="1" dirty="0">
              <a:solidFill>
                <a:schemeClr val="bg1"/>
              </a:solidFill>
              <a:latin typeface="+mj-ea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30061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/>
          <p:cNvSpPr txBox="1"/>
          <p:nvPr/>
        </p:nvSpPr>
        <p:spPr>
          <a:xfrm>
            <a:off x="11457432" y="265176"/>
            <a:ext cx="6014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 smtClean="0">
                <a:solidFill>
                  <a:schemeClr val="bg1"/>
                </a:solidFill>
                <a:latin typeface="+mn-ea"/>
              </a:rPr>
              <a:t>16</a:t>
            </a:r>
            <a:endParaRPr lang="zh-TW" altLang="en-US" sz="28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1" name="矩形 10"/>
          <p:cNvSpPr/>
          <p:nvPr/>
        </p:nvSpPr>
        <p:spPr>
          <a:xfrm flipH="1">
            <a:off x="9898526" y="5201808"/>
            <a:ext cx="2202033" cy="147732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just"/>
            <a:r>
              <a:rPr lang="en-US" altLang="zh-TW" dirty="0">
                <a:hlinkClick r:id="rId2"/>
              </a:rPr>
              <a:t>https://guimperarnau.com/blog/2017/11/Fantastic-GANs-and-where-to-find-them-II</a:t>
            </a:r>
            <a:endParaRPr lang="zh-TW" altLang="en-US" dirty="0"/>
          </a:p>
        </p:txBody>
      </p:sp>
      <p:sp>
        <p:nvSpPr>
          <p:cNvPr id="12" name="標題 1">
            <a:extLst>
              <a:ext uri="{FF2B5EF4-FFF2-40B4-BE49-F238E27FC236}">
                <a16:creationId xmlns:a16="http://schemas.microsoft.com/office/drawing/2014/main" id="{2DA314A5-AEA2-402D-A7F9-C112DF2ECABC}"/>
              </a:ext>
            </a:extLst>
          </p:cNvPr>
          <p:cNvSpPr txBox="1">
            <a:spLocks/>
          </p:cNvSpPr>
          <p:nvPr/>
        </p:nvSpPr>
        <p:spPr>
          <a:xfrm>
            <a:off x="1105562" y="165722"/>
            <a:ext cx="8236558" cy="197068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just"/>
            <a:r>
              <a:rPr lang="zh-TW" altLang="en-US" sz="4000" b="1" dirty="0" smtClean="0">
                <a:solidFill>
                  <a:schemeClr val="tx1"/>
                </a:solidFill>
                <a:latin typeface="+mj-ea"/>
              </a:rPr>
              <a:t>效果驗測</a:t>
            </a:r>
            <a:endParaRPr lang="zh-TW" altLang="en-US" sz="4000" dirty="0">
              <a:solidFill>
                <a:schemeClr val="tx1"/>
              </a:solidFill>
              <a:latin typeface="+mj-ea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6721" y="1022985"/>
            <a:ext cx="4828724" cy="4067175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117" y="1022985"/>
            <a:ext cx="4828724" cy="406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035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/>
          <p:cNvSpPr txBox="1"/>
          <p:nvPr/>
        </p:nvSpPr>
        <p:spPr>
          <a:xfrm>
            <a:off x="11457432" y="265176"/>
            <a:ext cx="6014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 smtClean="0">
                <a:solidFill>
                  <a:schemeClr val="bg1"/>
                </a:solidFill>
                <a:latin typeface="+mn-ea"/>
              </a:rPr>
              <a:t>1</a:t>
            </a:r>
            <a:r>
              <a:rPr lang="en-US" altLang="zh-TW" sz="2800" dirty="0">
                <a:solidFill>
                  <a:schemeClr val="bg1"/>
                </a:solidFill>
                <a:latin typeface="+mn-ea"/>
              </a:rPr>
              <a:t>7</a:t>
            </a:r>
            <a:endParaRPr lang="zh-TW" altLang="en-US" sz="28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" name="標題 1">
            <a:extLst>
              <a:ext uri="{FF2B5EF4-FFF2-40B4-BE49-F238E27FC236}">
                <a16:creationId xmlns:a16="http://schemas.microsoft.com/office/drawing/2014/main" id="{2DA314A5-AEA2-402D-A7F9-C112DF2ECABC}"/>
              </a:ext>
            </a:extLst>
          </p:cNvPr>
          <p:cNvSpPr txBox="1">
            <a:spLocks/>
          </p:cNvSpPr>
          <p:nvPr/>
        </p:nvSpPr>
        <p:spPr>
          <a:xfrm>
            <a:off x="1105562" y="165722"/>
            <a:ext cx="8236558" cy="197068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just"/>
            <a:r>
              <a:rPr lang="zh-TW" altLang="en-US" sz="4000" b="1" dirty="0">
                <a:solidFill>
                  <a:schemeClr val="tx1"/>
                </a:solidFill>
                <a:latin typeface="+mj-ea"/>
              </a:rPr>
              <a:t>總結</a:t>
            </a:r>
            <a:endParaRPr lang="zh-TW" altLang="en-US" sz="4000" dirty="0">
              <a:solidFill>
                <a:schemeClr val="tx1"/>
              </a:solidFill>
              <a:latin typeface="+mj-ea"/>
            </a:endParaRPr>
          </a:p>
        </p:txBody>
      </p:sp>
      <p:sp>
        <p:nvSpPr>
          <p:cNvPr id="18" name="標題 1">
            <a:extLst>
              <a:ext uri="{FF2B5EF4-FFF2-40B4-BE49-F238E27FC236}">
                <a16:creationId xmlns:a16="http://schemas.microsoft.com/office/drawing/2014/main" id="{2DA314A5-AEA2-402D-A7F9-C112DF2ECABC}"/>
              </a:ext>
            </a:extLst>
          </p:cNvPr>
          <p:cNvSpPr txBox="1">
            <a:spLocks/>
          </p:cNvSpPr>
          <p:nvPr/>
        </p:nvSpPr>
        <p:spPr>
          <a:xfrm>
            <a:off x="719482" y="859555"/>
            <a:ext cx="8236558" cy="613645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zh-TW" altLang="en-US" sz="2400" b="1" dirty="0" smtClean="0">
                <a:solidFill>
                  <a:srgbClr val="0033CC"/>
                </a:solidFill>
                <a:latin typeface="+mj-ea"/>
              </a:rPr>
              <a:t>結論</a:t>
            </a:r>
            <a:r>
              <a:rPr lang="en-US" altLang="zh-TW" sz="2400" b="1" dirty="0" smtClean="0">
                <a:solidFill>
                  <a:srgbClr val="0033CC"/>
                </a:solidFill>
                <a:latin typeface="+mj-ea"/>
              </a:rPr>
              <a:t>1</a:t>
            </a:r>
            <a:r>
              <a:rPr lang="zh-TW" altLang="en-US" sz="2400" b="1" dirty="0">
                <a:solidFill>
                  <a:srgbClr val="0033CC"/>
                </a:solidFill>
                <a:latin typeface="+mj-ea"/>
              </a:rPr>
              <a:t>：生成對抗</a:t>
            </a:r>
            <a:r>
              <a:rPr lang="zh-TW" altLang="en-US" sz="2400" b="1" dirty="0" smtClean="0">
                <a:solidFill>
                  <a:srgbClr val="0033CC"/>
                </a:solidFill>
                <a:latin typeface="+mj-ea"/>
              </a:rPr>
              <a:t>網路就是一個技術發展史</a:t>
            </a:r>
            <a:endParaRPr lang="en-US" altLang="zh-TW" sz="2400" b="1" dirty="0" smtClean="0">
              <a:solidFill>
                <a:srgbClr val="0033CC"/>
              </a:solidFill>
              <a:latin typeface="+mj-ea"/>
            </a:endParaRPr>
          </a:p>
        </p:txBody>
      </p:sp>
      <p:sp>
        <p:nvSpPr>
          <p:cNvPr id="12" name="標題 1">
            <a:extLst>
              <a:ext uri="{FF2B5EF4-FFF2-40B4-BE49-F238E27FC236}">
                <a16:creationId xmlns:a16="http://schemas.microsoft.com/office/drawing/2014/main" id="{2DA314A5-AEA2-402D-A7F9-C112DF2ECABC}"/>
              </a:ext>
            </a:extLst>
          </p:cNvPr>
          <p:cNvSpPr txBox="1">
            <a:spLocks/>
          </p:cNvSpPr>
          <p:nvPr/>
        </p:nvSpPr>
        <p:spPr>
          <a:xfrm>
            <a:off x="719482" y="1310640"/>
            <a:ext cx="9221216" cy="1209040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altLang="zh-TW" sz="2400" b="1" dirty="0" smtClean="0">
                <a:solidFill>
                  <a:schemeClr val="tx1"/>
                </a:solidFill>
                <a:latin typeface="+mn-ea"/>
                <a:ea typeface="+mn-ea"/>
              </a:rPr>
              <a:t>GAN(P.2)</a:t>
            </a:r>
            <a:r>
              <a:rPr lang="zh-TW" altLang="en-US" sz="2400" b="1" dirty="0" smtClean="0">
                <a:solidFill>
                  <a:schemeClr val="tx1"/>
                </a:solidFill>
                <a:latin typeface="+mn-ea"/>
                <a:ea typeface="+mn-ea"/>
              </a:rPr>
              <a:t> </a:t>
            </a:r>
            <a:r>
              <a:rPr lang="en-US" altLang="zh-TW" sz="2400" b="1" dirty="0" smtClean="0">
                <a:solidFill>
                  <a:schemeClr val="tx1"/>
                </a:solidFill>
                <a:latin typeface="+mn-ea"/>
                <a:ea typeface="+mn-ea"/>
              </a:rPr>
              <a:t>【</a:t>
            </a:r>
            <a:r>
              <a:rPr lang="zh-TW" altLang="en-US" sz="2400" b="1" dirty="0" smtClean="0">
                <a:solidFill>
                  <a:schemeClr val="tx1"/>
                </a:solidFill>
                <a:latin typeface="+mn-ea"/>
                <a:ea typeface="+mn-ea"/>
              </a:rPr>
              <a:t>無法於每次演進後顯示進程，導致訓練成果無法判斷</a:t>
            </a:r>
            <a:r>
              <a:rPr lang="en-US" altLang="zh-TW" sz="2400" b="1" dirty="0" smtClean="0">
                <a:solidFill>
                  <a:schemeClr val="tx1"/>
                </a:solidFill>
                <a:latin typeface="+mn-ea"/>
                <a:ea typeface="+mn-ea"/>
              </a:rPr>
              <a:t>】</a:t>
            </a:r>
          </a:p>
          <a:p>
            <a:pPr algn="l"/>
            <a:r>
              <a:rPr lang="en-US" altLang="zh-TW" sz="2400" b="1" dirty="0" smtClean="0">
                <a:solidFill>
                  <a:schemeClr val="tx1"/>
                </a:solidFill>
                <a:latin typeface="+mn-ea"/>
                <a:ea typeface="+mn-ea"/>
              </a:rPr>
              <a:t>→</a:t>
            </a:r>
            <a:r>
              <a:rPr lang="en-US" altLang="zh-TW" sz="2400" b="1" dirty="0" smtClean="0">
                <a:solidFill>
                  <a:schemeClr val="tx1"/>
                </a:solidFill>
                <a:latin typeface="+mn-ea"/>
                <a:ea typeface="+mn-ea"/>
              </a:rPr>
              <a:t> </a:t>
            </a:r>
            <a:r>
              <a:rPr lang="zh-TW" altLang="en-US" sz="2400" b="1" dirty="0" smtClean="0">
                <a:solidFill>
                  <a:schemeClr val="tx1"/>
                </a:solidFill>
                <a:latin typeface="+mn-ea"/>
                <a:ea typeface="+mn-ea"/>
              </a:rPr>
              <a:t>Ｗ</a:t>
            </a:r>
            <a:r>
              <a:rPr lang="en-US" altLang="zh-TW" sz="2400" b="1" dirty="0" smtClean="0">
                <a:solidFill>
                  <a:schemeClr val="tx1"/>
                </a:solidFill>
                <a:latin typeface="+mn-ea"/>
                <a:ea typeface="+mn-ea"/>
              </a:rPr>
              <a:t>GAN(P.11)</a:t>
            </a:r>
            <a:r>
              <a:rPr lang="en-US" altLang="zh-TW" sz="2400" b="1" dirty="0"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zh-TW" sz="2400" b="1" dirty="0" smtClean="0">
                <a:solidFill>
                  <a:schemeClr val="tx1"/>
                </a:solidFill>
                <a:latin typeface="+mn-ea"/>
              </a:rPr>
              <a:t>【</a:t>
            </a:r>
            <a:r>
              <a:rPr lang="zh-TW" altLang="en-US" sz="2400" b="1" dirty="0">
                <a:solidFill>
                  <a:schemeClr val="tx1"/>
                </a:solidFill>
                <a:latin typeface="+mn-ea"/>
              </a:rPr>
              <a:t>容易產生梯度爆炸或梯度消失的</a:t>
            </a:r>
            <a:r>
              <a:rPr lang="zh-TW" altLang="en-US" sz="2400" b="1" dirty="0" smtClean="0">
                <a:solidFill>
                  <a:schemeClr val="tx1"/>
                </a:solidFill>
                <a:latin typeface="+mn-ea"/>
              </a:rPr>
              <a:t>問題</a:t>
            </a:r>
            <a:r>
              <a:rPr lang="en-US" altLang="zh-TW" sz="2400" b="1" dirty="0" smtClean="0">
                <a:solidFill>
                  <a:schemeClr val="tx1"/>
                </a:solidFill>
                <a:latin typeface="+mn-ea"/>
              </a:rPr>
              <a:t>】</a:t>
            </a:r>
            <a:endParaRPr lang="en-US" altLang="zh-TW" sz="2400" b="1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pPr algn="l"/>
            <a:r>
              <a:rPr lang="en-US" altLang="zh-TW" sz="2400" b="1" dirty="0" smtClean="0">
                <a:solidFill>
                  <a:schemeClr val="tx1"/>
                </a:solidFill>
                <a:latin typeface="+mn-ea"/>
                <a:ea typeface="+mn-ea"/>
              </a:rPr>
              <a:t>→</a:t>
            </a:r>
            <a:r>
              <a:rPr lang="en-US" altLang="zh-TW" sz="2400" b="1" dirty="0" smtClean="0">
                <a:solidFill>
                  <a:schemeClr val="tx1"/>
                </a:solidFill>
                <a:latin typeface="+mn-ea"/>
                <a:ea typeface="+mn-ea"/>
              </a:rPr>
              <a:t> WGAN-GP(P.15)</a:t>
            </a:r>
            <a:endParaRPr lang="en-US" altLang="zh-TW" sz="2400" b="1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16" name="標題 1">
            <a:extLst>
              <a:ext uri="{FF2B5EF4-FFF2-40B4-BE49-F238E27FC236}">
                <a16:creationId xmlns:a16="http://schemas.microsoft.com/office/drawing/2014/main" id="{2DA314A5-AEA2-402D-A7F9-C112DF2ECABC}"/>
              </a:ext>
            </a:extLst>
          </p:cNvPr>
          <p:cNvSpPr txBox="1">
            <a:spLocks/>
          </p:cNvSpPr>
          <p:nvPr/>
        </p:nvSpPr>
        <p:spPr>
          <a:xfrm>
            <a:off x="719482" y="3281327"/>
            <a:ext cx="8236558" cy="613645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zh-TW" altLang="en-US" sz="2400" b="1" dirty="0" smtClean="0">
                <a:solidFill>
                  <a:srgbClr val="0033CC"/>
                </a:solidFill>
                <a:latin typeface="+mj-ea"/>
              </a:rPr>
              <a:t>結論</a:t>
            </a:r>
            <a:r>
              <a:rPr lang="en-US" altLang="zh-TW" sz="2400" b="1" dirty="0" smtClean="0">
                <a:solidFill>
                  <a:srgbClr val="0033CC"/>
                </a:solidFill>
                <a:latin typeface="+mj-ea"/>
              </a:rPr>
              <a:t>2</a:t>
            </a:r>
            <a:r>
              <a:rPr lang="zh-TW" altLang="en-US" sz="2400" b="1" dirty="0" smtClean="0">
                <a:solidFill>
                  <a:srgbClr val="0033CC"/>
                </a:solidFill>
                <a:latin typeface="+mj-ea"/>
              </a:rPr>
              <a:t>：</a:t>
            </a:r>
            <a:r>
              <a:rPr lang="zh-TW" altLang="en-US" sz="2400" b="1" dirty="0">
                <a:solidFill>
                  <a:srgbClr val="0033CC"/>
                </a:solidFill>
                <a:latin typeface="+mj-ea"/>
              </a:rPr>
              <a:t>生成對抗</a:t>
            </a:r>
            <a:r>
              <a:rPr lang="zh-TW" altLang="en-US" sz="2400" b="1" dirty="0" smtClean="0">
                <a:solidFill>
                  <a:srgbClr val="0033CC"/>
                </a:solidFill>
                <a:latin typeface="+mj-ea"/>
              </a:rPr>
              <a:t>網路適用於需創造性強的設計需求</a:t>
            </a:r>
            <a:endParaRPr lang="en-US" altLang="zh-TW" sz="2400" b="1" dirty="0" smtClean="0">
              <a:solidFill>
                <a:srgbClr val="0033CC"/>
              </a:solidFill>
              <a:latin typeface="+mj-ea"/>
            </a:endParaRPr>
          </a:p>
        </p:txBody>
      </p:sp>
      <p:sp>
        <p:nvSpPr>
          <p:cNvPr id="19" name="標題 1">
            <a:extLst>
              <a:ext uri="{FF2B5EF4-FFF2-40B4-BE49-F238E27FC236}">
                <a16:creationId xmlns:a16="http://schemas.microsoft.com/office/drawing/2014/main" id="{2DA314A5-AEA2-402D-A7F9-C112DF2ECABC}"/>
              </a:ext>
            </a:extLst>
          </p:cNvPr>
          <p:cNvSpPr txBox="1">
            <a:spLocks/>
          </p:cNvSpPr>
          <p:nvPr/>
        </p:nvSpPr>
        <p:spPr>
          <a:xfrm>
            <a:off x="719482" y="3732412"/>
            <a:ext cx="9221216" cy="1209040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altLang="zh-TW" sz="2400" b="1" dirty="0" smtClean="0">
                <a:solidFill>
                  <a:schemeClr val="tx1"/>
                </a:solidFill>
                <a:latin typeface="+mn-ea"/>
                <a:ea typeface="+mn-ea"/>
              </a:rPr>
              <a:t>EX</a:t>
            </a:r>
            <a:r>
              <a:rPr lang="zh-TW" altLang="en-US" sz="2400" b="1" dirty="0">
                <a:solidFill>
                  <a:schemeClr val="tx1"/>
                </a:solidFill>
                <a:latin typeface="+mn-ea"/>
                <a:ea typeface="+mn-ea"/>
              </a:rPr>
              <a:t>：圖片自動進化生成</a:t>
            </a:r>
            <a:r>
              <a:rPr lang="en-US" altLang="zh-TW" sz="2400" b="1" dirty="0">
                <a:solidFill>
                  <a:schemeClr val="tx1"/>
                </a:solidFill>
                <a:latin typeface="+mn-ea"/>
                <a:ea typeface="+mn-ea"/>
              </a:rPr>
              <a:t>(</a:t>
            </a:r>
            <a:r>
              <a:rPr lang="zh-TW" altLang="en-US" sz="2400" b="1" dirty="0">
                <a:solidFill>
                  <a:schemeClr val="tx1"/>
                </a:solidFill>
                <a:latin typeface="+mn-ea"/>
                <a:ea typeface="+mn-ea"/>
              </a:rPr>
              <a:t>自動染色紅眼睛</a:t>
            </a:r>
            <a:r>
              <a:rPr lang="en-US" altLang="zh-TW" sz="2400" b="1" dirty="0">
                <a:solidFill>
                  <a:schemeClr val="tx1"/>
                </a:solidFill>
                <a:latin typeface="+mn-ea"/>
                <a:ea typeface="+mn-ea"/>
              </a:rPr>
              <a:t>)</a:t>
            </a:r>
            <a:r>
              <a:rPr lang="zh-TW" altLang="en-US" sz="2400" b="1" dirty="0">
                <a:solidFill>
                  <a:schemeClr val="tx1"/>
                </a:solidFill>
                <a:latin typeface="+mn-ea"/>
                <a:ea typeface="+mn-ea"/>
              </a:rPr>
              <a:t>或語音</a:t>
            </a:r>
            <a:r>
              <a:rPr lang="en-US" altLang="zh-TW" sz="2400" b="1" dirty="0">
                <a:solidFill>
                  <a:schemeClr val="tx1"/>
                </a:solidFill>
                <a:latin typeface="+mn-ea"/>
                <a:ea typeface="+mn-ea"/>
              </a:rPr>
              <a:t>(AI</a:t>
            </a:r>
            <a:r>
              <a:rPr lang="zh-TW" altLang="en-US" sz="2400" b="1" dirty="0">
                <a:solidFill>
                  <a:schemeClr val="tx1"/>
                </a:solidFill>
                <a:latin typeface="+mn-ea"/>
                <a:ea typeface="+mn-ea"/>
              </a:rPr>
              <a:t>語音回覆</a:t>
            </a:r>
            <a:r>
              <a:rPr lang="en-US" altLang="zh-TW" sz="2400" b="1" dirty="0" smtClean="0">
                <a:solidFill>
                  <a:schemeClr val="tx1"/>
                </a:solidFill>
                <a:latin typeface="+mn-ea"/>
                <a:ea typeface="+mn-ea"/>
              </a:rPr>
              <a:t>)</a:t>
            </a:r>
            <a:r>
              <a:rPr lang="zh-TW" altLang="en-US" sz="2400" b="1" dirty="0" smtClean="0">
                <a:solidFill>
                  <a:schemeClr val="tx1"/>
                </a:solidFill>
                <a:latin typeface="+mn-ea"/>
                <a:ea typeface="+mn-ea"/>
              </a:rPr>
              <a:t>。</a:t>
            </a:r>
            <a:endParaRPr lang="en-US" altLang="zh-TW" sz="2400" b="1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pPr algn="l"/>
            <a:r>
              <a:rPr lang="zh-TW" altLang="en-US" sz="2400" b="1" dirty="0">
                <a:solidFill>
                  <a:schemeClr val="tx1"/>
                </a:solidFill>
                <a:latin typeface="+mn-ea"/>
                <a:ea typeface="+mn-ea"/>
              </a:rPr>
              <a:t>如</a:t>
            </a:r>
            <a:r>
              <a:rPr lang="zh-TW" altLang="en-US" sz="2400" b="1" dirty="0" smtClean="0">
                <a:solidFill>
                  <a:schemeClr val="tx1"/>
                </a:solidFill>
                <a:latin typeface="+mn-ea"/>
                <a:ea typeface="+mn-ea"/>
              </a:rPr>
              <a:t>有變化性強的</a:t>
            </a:r>
            <a:r>
              <a:rPr lang="en-US" altLang="zh-TW" sz="2400" b="1" dirty="0" smtClean="0">
                <a:solidFill>
                  <a:schemeClr val="tx1"/>
                </a:solidFill>
                <a:latin typeface="+mn-ea"/>
                <a:ea typeface="+mn-ea"/>
              </a:rPr>
              <a:t>AI</a:t>
            </a:r>
            <a:r>
              <a:rPr lang="zh-TW" altLang="en-US" sz="2400" b="1" dirty="0" smtClean="0">
                <a:solidFill>
                  <a:schemeClr val="tx1"/>
                </a:solidFill>
                <a:latin typeface="+mn-ea"/>
                <a:ea typeface="+mn-ea"/>
              </a:rPr>
              <a:t>功能，</a:t>
            </a:r>
            <a:r>
              <a:rPr lang="zh-TW" altLang="en-US" sz="2400" b="1" dirty="0">
                <a:solidFill>
                  <a:schemeClr val="tx1"/>
                </a:solidFill>
                <a:latin typeface="+mn-ea"/>
                <a:ea typeface="+mn-ea"/>
              </a:rPr>
              <a:t>可使用生成對抗網路</a:t>
            </a:r>
            <a:endParaRPr lang="en-US" altLang="zh-TW" sz="2400" b="1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24066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3" name="標題 1">
            <a:extLst>
              <a:ext uri="{FF2B5EF4-FFF2-40B4-BE49-F238E27FC236}">
                <a16:creationId xmlns:a16="http://schemas.microsoft.com/office/drawing/2014/main" id="{2DA314A5-AEA2-402D-A7F9-C112DF2ECABC}"/>
              </a:ext>
            </a:extLst>
          </p:cNvPr>
          <p:cNvSpPr txBox="1">
            <a:spLocks/>
          </p:cNvSpPr>
          <p:nvPr/>
        </p:nvSpPr>
        <p:spPr>
          <a:xfrm>
            <a:off x="1070526" y="1799246"/>
            <a:ext cx="8596668" cy="353263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altLang="zh-TW" sz="4000" dirty="0" smtClean="0">
                <a:solidFill>
                  <a:schemeClr val="tx1"/>
                </a:solidFill>
                <a:latin typeface="+mj-ea"/>
              </a:rPr>
              <a:t>Coding</a:t>
            </a:r>
          </a:p>
          <a:p>
            <a:pPr algn="ctr"/>
            <a:endParaRPr lang="en-US" altLang="zh-TW" sz="4000" dirty="0" smtClean="0">
              <a:solidFill>
                <a:schemeClr val="tx1"/>
              </a:solidFill>
              <a:latin typeface="+mj-ea"/>
            </a:endParaRPr>
          </a:p>
          <a:p>
            <a:pPr algn="ctr"/>
            <a:r>
              <a:rPr lang="en-US" altLang="zh-TW" sz="4000" dirty="0" smtClean="0">
                <a:solidFill>
                  <a:schemeClr val="tx1"/>
                </a:solidFill>
                <a:latin typeface="+mj-ea"/>
              </a:rPr>
              <a:t>Discuss</a:t>
            </a:r>
          </a:p>
          <a:p>
            <a:pPr algn="ctr"/>
            <a:endParaRPr lang="en-US" altLang="zh-TW" sz="4000" dirty="0">
              <a:solidFill>
                <a:schemeClr val="tx1"/>
              </a:solidFill>
              <a:latin typeface="+mj-ea"/>
            </a:endParaRPr>
          </a:p>
          <a:p>
            <a:pPr algn="ctr"/>
            <a:r>
              <a:rPr lang="en-US" altLang="zh-TW" sz="4000" b="1" dirty="0" smtClean="0">
                <a:solidFill>
                  <a:schemeClr val="tx1"/>
                </a:solidFill>
                <a:latin typeface="+mj-ea"/>
              </a:rPr>
              <a:t>End</a:t>
            </a:r>
            <a:endParaRPr lang="en-US" altLang="zh-TW" sz="4000" b="1" dirty="0">
              <a:solidFill>
                <a:schemeClr val="tx1"/>
              </a:solidFill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853245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04EB71AB-3F4F-45B6-96AB-F6B8A0C4BB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415636" y="691187"/>
            <a:ext cx="9958647" cy="1646302"/>
          </a:xfrm>
        </p:spPr>
        <p:txBody>
          <a:bodyPr/>
          <a:lstStyle/>
          <a:p>
            <a:r>
              <a:rPr lang="en-US" altLang="zh-TW" sz="4800" dirty="0">
                <a:solidFill>
                  <a:srgbClr val="FF0000"/>
                </a:solidFill>
              </a:rPr>
              <a:t>G</a:t>
            </a:r>
            <a:r>
              <a:rPr lang="en-US" altLang="zh-TW" sz="4800" dirty="0">
                <a:solidFill>
                  <a:srgbClr val="0070C0"/>
                </a:solidFill>
              </a:rPr>
              <a:t>enerative </a:t>
            </a:r>
            <a:r>
              <a:rPr lang="en-US" altLang="zh-TW" sz="4800" dirty="0">
                <a:solidFill>
                  <a:srgbClr val="FF0000"/>
                </a:solidFill>
              </a:rPr>
              <a:t>A</a:t>
            </a:r>
            <a:r>
              <a:rPr lang="en-US" altLang="zh-TW" sz="4800" dirty="0">
                <a:solidFill>
                  <a:srgbClr val="0070C0"/>
                </a:solidFill>
              </a:rPr>
              <a:t>dversarial </a:t>
            </a:r>
            <a:r>
              <a:rPr lang="en-US" altLang="zh-TW" sz="4800" dirty="0">
                <a:solidFill>
                  <a:srgbClr val="FF0000"/>
                </a:solidFill>
              </a:rPr>
              <a:t>N</a:t>
            </a:r>
            <a:r>
              <a:rPr lang="en-US" altLang="zh-TW" sz="4800" dirty="0">
                <a:solidFill>
                  <a:srgbClr val="0070C0"/>
                </a:solidFill>
              </a:rPr>
              <a:t>etwork</a:t>
            </a:r>
            <a:endParaRPr lang="zh-TW" altLang="en-US" sz="4800" dirty="0">
              <a:solidFill>
                <a:srgbClr val="0070C0"/>
              </a:solidFill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11457432" y="265176"/>
            <a:ext cx="3930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 smtClean="0">
                <a:solidFill>
                  <a:schemeClr val="bg1"/>
                </a:solidFill>
                <a:latin typeface="+mn-ea"/>
              </a:rPr>
              <a:t>2</a:t>
            </a:r>
            <a:endParaRPr lang="zh-TW" altLang="en-US" sz="28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7" name="標題 1">
            <a:extLst>
              <a:ext uri="{FF2B5EF4-FFF2-40B4-BE49-F238E27FC236}">
                <a16:creationId xmlns:a16="http://schemas.microsoft.com/office/drawing/2014/main" id="{2DA314A5-AEA2-402D-A7F9-C112DF2ECABC}"/>
              </a:ext>
            </a:extLst>
          </p:cNvPr>
          <p:cNvSpPr txBox="1">
            <a:spLocks/>
          </p:cNvSpPr>
          <p:nvPr/>
        </p:nvSpPr>
        <p:spPr>
          <a:xfrm>
            <a:off x="1070526" y="3656580"/>
            <a:ext cx="8056849" cy="263818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just"/>
            <a:r>
              <a:rPr lang="zh-TW" altLang="en-US" sz="3200" dirty="0">
                <a:solidFill>
                  <a:schemeClr val="tx1"/>
                </a:solidFill>
                <a:latin typeface="+mj-ea"/>
              </a:rPr>
              <a:t>深度學習中又以人工神經網路相關的應用最為熱門，而生成對抗網路（</a:t>
            </a:r>
            <a:r>
              <a:rPr lang="en-US" altLang="zh-TW" sz="3200" dirty="0">
                <a:solidFill>
                  <a:schemeClr val="tx1"/>
                </a:solidFill>
                <a:latin typeface="+mj-ea"/>
              </a:rPr>
              <a:t>Generative Adversarial </a:t>
            </a:r>
            <a:r>
              <a:rPr lang="en-US" altLang="zh-TW" sz="3200" dirty="0" smtClean="0">
                <a:solidFill>
                  <a:schemeClr val="tx1"/>
                </a:solidFill>
                <a:latin typeface="+mj-ea"/>
              </a:rPr>
              <a:t>Network,</a:t>
            </a:r>
            <a:r>
              <a:rPr lang="zh-TW" altLang="en-US" sz="3200" dirty="0" smtClean="0">
                <a:solidFill>
                  <a:schemeClr val="tx1"/>
                </a:solidFill>
                <a:latin typeface="+mj-ea"/>
              </a:rPr>
              <a:t> </a:t>
            </a:r>
            <a:r>
              <a:rPr lang="en-US" altLang="zh-TW" sz="3200" dirty="0" smtClean="0">
                <a:solidFill>
                  <a:schemeClr val="tx1"/>
                </a:solidFill>
                <a:latin typeface="+mj-ea"/>
              </a:rPr>
              <a:t>GAN</a:t>
            </a:r>
            <a:r>
              <a:rPr lang="zh-TW" altLang="en-US" sz="3200" dirty="0" smtClean="0">
                <a:solidFill>
                  <a:schemeClr val="tx1"/>
                </a:solidFill>
                <a:latin typeface="+mj-ea"/>
              </a:rPr>
              <a:t>）</a:t>
            </a:r>
            <a:r>
              <a:rPr lang="zh-TW" altLang="en-US" sz="3200" dirty="0">
                <a:solidFill>
                  <a:schemeClr val="tx1"/>
                </a:solidFill>
                <a:latin typeface="+mj-ea"/>
              </a:rPr>
              <a:t>便是其中之一。</a:t>
            </a:r>
            <a:endParaRPr lang="en-US" altLang="zh-TW" sz="3200" dirty="0">
              <a:solidFill>
                <a:schemeClr val="tx1"/>
              </a:solidFill>
              <a:latin typeface="+mj-ea"/>
            </a:endParaRPr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2DA314A5-AEA2-402D-A7F9-C112DF2ECABC}"/>
              </a:ext>
            </a:extLst>
          </p:cNvPr>
          <p:cNvSpPr txBox="1">
            <a:spLocks/>
          </p:cNvSpPr>
          <p:nvPr/>
        </p:nvSpPr>
        <p:spPr>
          <a:xfrm>
            <a:off x="1486162" y="2337489"/>
            <a:ext cx="8056849" cy="263818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just"/>
            <a:r>
              <a:rPr lang="zh-TW" altLang="en-US" sz="3200" dirty="0" smtClean="0">
                <a:solidFill>
                  <a:schemeClr val="tx1"/>
                </a:solidFill>
                <a:latin typeface="+mj-ea"/>
              </a:rPr>
              <a:t>生成</a:t>
            </a:r>
            <a:endParaRPr lang="en-US" altLang="zh-TW" sz="3200" dirty="0" smtClean="0">
              <a:solidFill>
                <a:schemeClr val="tx1"/>
              </a:solidFill>
              <a:latin typeface="+mj-ea"/>
            </a:endParaRPr>
          </a:p>
        </p:txBody>
      </p:sp>
      <p:sp>
        <p:nvSpPr>
          <p:cNvPr id="9" name="標題 1">
            <a:extLst>
              <a:ext uri="{FF2B5EF4-FFF2-40B4-BE49-F238E27FC236}">
                <a16:creationId xmlns:a16="http://schemas.microsoft.com/office/drawing/2014/main" id="{2DA314A5-AEA2-402D-A7F9-C112DF2ECABC}"/>
              </a:ext>
            </a:extLst>
          </p:cNvPr>
          <p:cNvSpPr txBox="1">
            <a:spLocks/>
          </p:cNvSpPr>
          <p:nvPr/>
        </p:nvSpPr>
        <p:spPr>
          <a:xfrm>
            <a:off x="4863899" y="2361367"/>
            <a:ext cx="8056849" cy="263818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just"/>
            <a:r>
              <a:rPr lang="zh-TW" altLang="en-US" sz="3200" dirty="0" smtClean="0">
                <a:solidFill>
                  <a:schemeClr val="tx1"/>
                </a:solidFill>
                <a:latin typeface="+mj-ea"/>
              </a:rPr>
              <a:t>對抗</a:t>
            </a:r>
            <a:endParaRPr lang="en-US" altLang="zh-TW" sz="3200" dirty="0" smtClean="0">
              <a:solidFill>
                <a:schemeClr val="tx1"/>
              </a:solidFill>
              <a:latin typeface="+mj-ea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105562" y="12893"/>
            <a:ext cx="1788109" cy="523220"/>
          </a:xfrm>
          <a:prstGeom prst="rect">
            <a:avLst/>
          </a:prstGeom>
          <a:solidFill>
            <a:srgbClr val="A1CB46"/>
          </a:solidFill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zh-TW" altLang="en-US" sz="2800" b="1" dirty="0" smtClean="0">
                <a:solidFill>
                  <a:schemeClr val="bg1"/>
                </a:solidFill>
                <a:latin typeface="+mj-ea"/>
                <a:ea typeface="+mj-ea"/>
                <a:cs typeface="+mj-cs"/>
              </a:rPr>
              <a:t>課本</a:t>
            </a:r>
            <a:r>
              <a:rPr lang="en-US" altLang="zh-TW" sz="2800" b="1" dirty="0" smtClean="0">
                <a:solidFill>
                  <a:schemeClr val="bg1"/>
                </a:solidFill>
                <a:latin typeface="+mj-ea"/>
                <a:ea typeface="+mj-ea"/>
                <a:cs typeface="+mj-cs"/>
              </a:rPr>
              <a:t>P.316</a:t>
            </a:r>
            <a:endParaRPr lang="zh-TW" altLang="en-US" sz="2800" b="1" dirty="0">
              <a:solidFill>
                <a:schemeClr val="bg1"/>
              </a:solidFill>
              <a:latin typeface="+mj-ea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422922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/>
          <p:cNvSpPr txBox="1"/>
          <p:nvPr/>
        </p:nvSpPr>
        <p:spPr>
          <a:xfrm>
            <a:off x="11457432" y="265176"/>
            <a:ext cx="3930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 smtClean="0">
                <a:solidFill>
                  <a:schemeClr val="bg1"/>
                </a:solidFill>
                <a:latin typeface="+mn-ea"/>
              </a:rPr>
              <a:t>3</a:t>
            </a:r>
            <a:endParaRPr lang="zh-TW" altLang="en-US" sz="280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/>
          <a:srcRect l="19167" t="36517" r="40583" b="24520"/>
          <a:stretch/>
        </p:blipFill>
        <p:spPr>
          <a:xfrm>
            <a:off x="1158240" y="2194560"/>
            <a:ext cx="7360920" cy="400812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 flipH="1">
            <a:off x="9898526" y="5201808"/>
            <a:ext cx="2202033" cy="147732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zh-TW" dirty="0">
                <a:hlinkClick r:id="rId3"/>
              </a:rPr>
              <a:t>https://www.youtube.com/watch?v=4OWp0wDu6Xw&amp;ab_channel=Hung-yiLeeHung-yiLee</a:t>
            </a:r>
            <a:endParaRPr lang="zh-TW" altLang="en-US" dirty="0"/>
          </a:p>
        </p:txBody>
      </p:sp>
      <p:sp>
        <p:nvSpPr>
          <p:cNvPr id="9" name="標題 1">
            <a:extLst>
              <a:ext uri="{FF2B5EF4-FFF2-40B4-BE49-F238E27FC236}">
                <a16:creationId xmlns:a16="http://schemas.microsoft.com/office/drawing/2014/main" id="{2DA314A5-AEA2-402D-A7F9-C112DF2ECABC}"/>
              </a:ext>
            </a:extLst>
          </p:cNvPr>
          <p:cNvSpPr txBox="1">
            <a:spLocks/>
          </p:cNvSpPr>
          <p:nvPr/>
        </p:nvSpPr>
        <p:spPr>
          <a:xfrm>
            <a:off x="1009566" y="507462"/>
            <a:ext cx="10146114" cy="197068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just"/>
            <a:r>
              <a:rPr lang="zh-TW" altLang="en-US" sz="2800" b="1" dirty="0" smtClean="0">
                <a:solidFill>
                  <a:schemeClr val="tx1"/>
                </a:solidFill>
                <a:latin typeface="+mj-ea"/>
              </a:rPr>
              <a:t>一般深度學習：輸入</a:t>
            </a:r>
            <a:r>
              <a:rPr lang="en-US" altLang="zh-TW" sz="2800" b="1" dirty="0">
                <a:solidFill>
                  <a:schemeClr val="tx1"/>
                </a:solidFill>
                <a:latin typeface="+mj-ea"/>
              </a:rPr>
              <a:t>x</a:t>
            </a:r>
            <a:r>
              <a:rPr lang="en-US" altLang="zh-TW" sz="2800" b="1" dirty="0" smtClean="0">
                <a:solidFill>
                  <a:schemeClr val="tx1"/>
                </a:solidFill>
                <a:latin typeface="+mj-ea"/>
              </a:rPr>
              <a:t> → </a:t>
            </a:r>
            <a:r>
              <a:rPr lang="zh-TW" altLang="en-US" sz="2800" b="1" dirty="0" smtClean="0">
                <a:solidFill>
                  <a:schemeClr val="tx1"/>
                </a:solidFill>
                <a:latin typeface="+mj-ea"/>
              </a:rPr>
              <a:t>生成</a:t>
            </a:r>
            <a:r>
              <a:rPr lang="en-US" altLang="zh-TW" sz="2800" b="1" dirty="0" smtClean="0">
                <a:solidFill>
                  <a:schemeClr val="tx1"/>
                </a:solidFill>
                <a:latin typeface="+mj-ea"/>
              </a:rPr>
              <a:t>y</a:t>
            </a:r>
          </a:p>
          <a:p>
            <a:pPr algn="just"/>
            <a:endParaRPr lang="en-US" altLang="zh-TW" sz="2800" b="1" dirty="0" smtClean="0">
              <a:solidFill>
                <a:schemeClr val="tx1"/>
              </a:solidFill>
              <a:latin typeface="+mj-ea"/>
            </a:endParaRPr>
          </a:p>
          <a:p>
            <a:pPr algn="just"/>
            <a:r>
              <a:rPr lang="zh-TW" altLang="en-US" sz="2800" b="1" dirty="0" smtClean="0">
                <a:solidFill>
                  <a:schemeClr val="tx1"/>
                </a:solidFill>
                <a:latin typeface="+mj-ea"/>
              </a:rPr>
              <a:t>生成對抗網路</a:t>
            </a:r>
            <a:r>
              <a:rPr lang="en-US" altLang="zh-TW" sz="2800" b="1" dirty="0" smtClean="0">
                <a:solidFill>
                  <a:schemeClr val="tx1"/>
                </a:solidFill>
                <a:latin typeface="+mj-ea"/>
              </a:rPr>
              <a:t>(GAN)</a:t>
            </a:r>
            <a:r>
              <a:rPr lang="zh-TW" altLang="en-US" sz="2800" b="1" dirty="0" smtClean="0">
                <a:solidFill>
                  <a:schemeClr val="tx1"/>
                </a:solidFill>
                <a:latin typeface="+mj-ea"/>
              </a:rPr>
              <a:t>：輸入</a:t>
            </a:r>
            <a:r>
              <a:rPr lang="en-US" altLang="zh-TW" sz="2800" b="1" dirty="0" smtClean="0">
                <a:solidFill>
                  <a:schemeClr val="tx1"/>
                </a:solidFill>
                <a:latin typeface="+mj-ea"/>
              </a:rPr>
              <a:t>x + </a:t>
            </a:r>
            <a:r>
              <a:rPr lang="zh-TW" altLang="en-US" sz="2800" b="1" dirty="0" smtClean="0">
                <a:solidFill>
                  <a:srgbClr val="FF0000"/>
                </a:solidFill>
                <a:latin typeface="+mj-ea"/>
              </a:rPr>
              <a:t>簡單生成</a:t>
            </a:r>
            <a:r>
              <a:rPr lang="en-US" altLang="zh-TW" sz="2800" b="1" dirty="0" smtClean="0">
                <a:solidFill>
                  <a:srgbClr val="FF0000"/>
                </a:solidFill>
                <a:latin typeface="+mj-ea"/>
              </a:rPr>
              <a:t>z </a:t>
            </a:r>
            <a:r>
              <a:rPr lang="en-US" altLang="zh-TW" sz="2800" b="1" dirty="0">
                <a:solidFill>
                  <a:schemeClr val="tx1"/>
                </a:solidFill>
                <a:latin typeface="+mj-ea"/>
              </a:rPr>
              <a:t>→ </a:t>
            </a:r>
            <a:r>
              <a:rPr lang="zh-TW" altLang="en-US" sz="2800" b="1" dirty="0" smtClean="0">
                <a:solidFill>
                  <a:schemeClr val="tx1"/>
                </a:solidFill>
                <a:latin typeface="+mj-ea"/>
              </a:rPr>
              <a:t>生成</a:t>
            </a:r>
            <a:r>
              <a:rPr lang="en-US" altLang="zh-TW" sz="2800" b="1" dirty="0">
                <a:solidFill>
                  <a:schemeClr val="tx1"/>
                </a:solidFill>
                <a:latin typeface="+mj-ea"/>
              </a:rPr>
              <a:t>y</a:t>
            </a:r>
            <a:r>
              <a:rPr lang="zh-TW" altLang="en-US" sz="2800" b="1" dirty="0" smtClean="0">
                <a:solidFill>
                  <a:schemeClr val="tx1"/>
                </a:solidFill>
                <a:latin typeface="+mj-ea"/>
              </a:rPr>
              <a:t> </a:t>
            </a:r>
            <a:endParaRPr lang="en-US" altLang="zh-TW" sz="2800" b="1" dirty="0">
              <a:solidFill>
                <a:schemeClr val="tx1"/>
              </a:solidFill>
              <a:latin typeface="+mj-ea"/>
            </a:endParaRPr>
          </a:p>
        </p:txBody>
      </p:sp>
      <p:sp>
        <p:nvSpPr>
          <p:cNvPr id="10" name="橢圓 9"/>
          <p:cNvSpPr/>
          <p:nvPr/>
        </p:nvSpPr>
        <p:spPr>
          <a:xfrm>
            <a:off x="5913120" y="1219200"/>
            <a:ext cx="1813560" cy="805799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橢圓 10"/>
          <p:cNvSpPr/>
          <p:nvPr/>
        </p:nvSpPr>
        <p:spPr>
          <a:xfrm>
            <a:off x="1264920" y="3200401"/>
            <a:ext cx="1813560" cy="248412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1105562" y="12893"/>
            <a:ext cx="1788109" cy="523220"/>
          </a:xfrm>
          <a:prstGeom prst="rect">
            <a:avLst/>
          </a:prstGeom>
          <a:solidFill>
            <a:srgbClr val="A1CB46"/>
          </a:solidFill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zh-TW" altLang="en-US" sz="2800" b="1" dirty="0" smtClean="0">
                <a:solidFill>
                  <a:schemeClr val="bg1"/>
                </a:solidFill>
                <a:latin typeface="+mj-ea"/>
                <a:ea typeface="+mj-ea"/>
                <a:cs typeface="+mj-cs"/>
              </a:rPr>
              <a:t>課本</a:t>
            </a:r>
            <a:r>
              <a:rPr lang="en-US" altLang="zh-TW" sz="2800" b="1" dirty="0" smtClean="0">
                <a:solidFill>
                  <a:schemeClr val="bg1"/>
                </a:solidFill>
                <a:latin typeface="+mj-ea"/>
                <a:ea typeface="+mj-ea"/>
                <a:cs typeface="+mj-cs"/>
              </a:rPr>
              <a:t>P.316</a:t>
            </a:r>
            <a:endParaRPr lang="zh-TW" altLang="en-US" sz="2800" b="1" dirty="0">
              <a:solidFill>
                <a:schemeClr val="bg1"/>
              </a:solidFill>
              <a:latin typeface="+mj-ea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998039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/>
          <p:cNvSpPr txBox="1"/>
          <p:nvPr/>
        </p:nvSpPr>
        <p:spPr>
          <a:xfrm>
            <a:off x="11457432" y="265176"/>
            <a:ext cx="3930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 smtClean="0">
                <a:solidFill>
                  <a:schemeClr val="bg1"/>
                </a:solidFill>
                <a:latin typeface="+mn-ea"/>
              </a:rPr>
              <a:t>4</a:t>
            </a:r>
            <a:endParaRPr lang="zh-TW" altLang="en-US" sz="28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105562" y="12893"/>
            <a:ext cx="1788109" cy="523220"/>
          </a:xfrm>
          <a:prstGeom prst="rect">
            <a:avLst/>
          </a:prstGeom>
          <a:solidFill>
            <a:srgbClr val="A1CB46"/>
          </a:solidFill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zh-TW" altLang="en-US" sz="2800" b="1" dirty="0" smtClean="0">
                <a:solidFill>
                  <a:schemeClr val="bg1"/>
                </a:solidFill>
                <a:latin typeface="+mj-ea"/>
                <a:ea typeface="+mj-ea"/>
                <a:cs typeface="+mj-cs"/>
              </a:rPr>
              <a:t>課本</a:t>
            </a:r>
            <a:r>
              <a:rPr lang="en-US" altLang="zh-TW" sz="2800" b="1" dirty="0" smtClean="0">
                <a:solidFill>
                  <a:schemeClr val="bg1"/>
                </a:solidFill>
                <a:latin typeface="+mj-ea"/>
                <a:ea typeface="+mj-ea"/>
                <a:cs typeface="+mj-cs"/>
              </a:rPr>
              <a:t>P.316</a:t>
            </a:r>
            <a:endParaRPr lang="zh-TW" altLang="en-US" sz="2800" b="1" dirty="0">
              <a:solidFill>
                <a:schemeClr val="bg1"/>
              </a:solidFill>
              <a:latin typeface="+mj-ea"/>
              <a:ea typeface="+mj-ea"/>
              <a:cs typeface="+mj-cs"/>
            </a:endParaRPr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 rotWithShape="1">
          <a:blip r:embed="rId2"/>
          <a:srcRect l="5084" t="24074" r="54332" b="29259"/>
          <a:stretch/>
        </p:blipFill>
        <p:spPr>
          <a:xfrm>
            <a:off x="859147" y="717276"/>
            <a:ext cx="8623518" cy="5577840"/>
          </a:xfrm>
          <a:prstGeom prst="rect">
            <a:avLst/>
          </a:prstGeom>
        </p:spPr>
      </p:pic>
      <p:sp>
        <p:nvSpPr>
          <p:cNvPr id="14" name="橢圓 13"/>
          <p:cNvSpPr/>
          <p:nvPr/>
        </p:nvSpPr>
        <p:spPr>
          <a:xfrm>
            <a:off x="5547360" y="1845036"/>
            <a:ext cx="1813560" cy="805799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45946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/>
          <p:cNvSpPr txBox="1"/>
          <p:nvPr/>
        </p:nvSpPr>
        <p:spPr>
          <a:xfrm>
            <a:off x="11457432" y="265176"/>
            <a:ext cx="3930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 smtClean="0">
                <a:solidFill>
                  <a:schemeClr val="bg1"/>
                </a:solidFill>
                <a:latin typeface="+mn-ea"/>
              </a:rPr>
              <a:t>5</a:t>
            </a:r>
            <a:endParaRPr lang="zh-TW" altLang="en-US" sz="28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105562" y="577769"/>
            <a:ext cx="8236558" cy="133338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en-US" altLang="zh-TW" sz="2800" dirty="0">
                <a:latin typeface="+mj-ea"/>
                <a:ea typeface="+mj-ea"/>
                <a:cs typeface="+mj-cs"/>
                <a:hlinkClick r:id="rId2"/>
              </a:rPr>
              <a:t>https://github.com/hindupuravinash/the-gan-zoo</a:t>
            </a:r>
            <a:endParaRPr lang="zh-TW" altLang="en-US" sz="2800" dirty="0">
              <a:latin typeface="+mj-ea"/>
              <a:ea typeface="+mj-ea"/>
              <a:cs typeface="+mj-cs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7" t="5455" r="8029" b="3334"/>
          <a:stretch/>
        </p:blipFill>
        <p:spPr>
          <a:xfrm>
            <a:off x="1432560" y="1537599"/>
            <a:ext cx="7376160" cy="5236377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105562" y="12893"/>
            <a:ext cx="1788109" cy="523220"/>
          </a:xfrm>
          <a:prstGeom prst="rect">
            <a:avLst/>
          </a:prstGeom>
          <a:solidFill>
            <a:srgbClr val="A1CB46"/>
          </a:solidFill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zh-TW" altLang="en-US" sz="2800" b="1" dirty="0" smtClean="0">
                <a:solidFill>
                  <a:schemeClr val="bg1"/>
                </a:solidFill>
                <a:latin typeface="+mj-ea"/>
                <a:ea typeface="+mj-ea"/>
                <a:cs typeface="+mj-cs"/>
              </a:rPr>
              <a:t>課本</a:t>
            </a:r>
            <a:r>
              <a:rPr lang="en-US" altLang="zh-TW" sz="2800" b="1" dirty="0" smtClean="0">
                <a:solidFill>
                  <a:schemeClr val="bg1"/>
                </a:solidFill>
                <a:latin typeface="+mj-ea"/>
                <a:ea typeface="+mj-ea"/>
                <a:cs typeface="+mj-cs"/>
              </a:rPr>
              <a:t>P.317</a:t>
            </a:r>
            <a:endParaRPr lang="zh-TW" altLang="en-US" sz="2800" b="1" dirty="0">
              <a:solidFill>
                <a:schemeClr val="bg1"/>
              </a:solidFill>
              <a:latin typeface="+mj-ea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928876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/>
          <p:cNvSpPr txBox="1"/>
          <p:nvPr/>
        </p:nvSpPr>
        <p:spPr>
          <a:xfrm>
            <a:off x="11457432" y="265176"/>
            <a:ext cx="3930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 smtClean="0">
                <a:solidFill>
                  <a:schemeClr val="bg1"/>
                </a:solidFill>
                <a:latin typeface="+mn-ea"/>
              </a:rPr>
              <a:t>6</a:t>
            </a:r>
            <a:endParaRPr lang="zh-TW" altLang="en-US" sz="28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105562" y="536113"/>
            <a:ext cx="8236558" cy="133338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en-US" altLang="zh-TW" sz="2800" dirty="0">
                <a:latin typeface="+mj-ea"/>
                <a:ea typeface="+mj-ea"/>
                <a:cs typeface="+mj-cs"/>
                <a:hlinkClick r:id="rId2"/>
              </a:rPr>
              <a:t>https://github.com/hindupuravinash/the-gan-zoo</a:t>
            </a:r>
            <a:endParaRPr lang="zh-TW" altLang="en-US" sz="2800" dirty="0">
              <a:latin typeface="+mj-ea"/>
              <a:ea typeface="+mj-ea"/>
              <a:cs typeface="+mj-cs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703385" y="1496626"/>
            <a:ext cx="11147103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zh-TW" b="1" dirty="0">
                <a:latin typeface="+mn-ea"/>
              </a:rPr>
              <a:t>3D-ED-GAN - </a:t>
            </a:r>
            <a:r>
              <a:rPr lang="en-US" altLang="zh-TW" b="1" dirty="0">
                <a:latin typeface="+mn-ea"/>
                <a:hlinkClick r:id="rId3"/>
              </a:rPr>
              <a:t>Shape </a:t>
            </a:r>
            <a:r>
              <a:rPr lang="en-US" altLang="zh-TW" b="1" dirty="0" err="1">
                <a:latin typeface="+mn-ea"/>
                <a:hlinkClick r:id="rId3"/>
              </a:rPr>
              <a:t>Inpainting</a:t>
            </a:r>
            <a:r>
              <a:rPr lang="en-US" altLang="zh-TW" b="1" dirty="0">
                <a:latin typeface="+mn-ea"/>
                <a:hlinkClick r:id="rId3"/>
              </a:rPr>
              <a:t> using 3D Generative Adversarial Network and Recurrent Convolutional Networks</a:t>
            </a:r>
            <a:endParaRPr lang="en-US" altLang="zh-TW" b="1" dirty="0">
              <a:latin typeface="+mn-ea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TW" b="1" dirty="0">
                <a:latin typeface="+mn-ea"/>
              </a:rPr>
              <a:t>3D-GAN - </a:t>
            </a:r>
            <a:r>
              <a:rPr lang="en-US" altLang="zh-TW" b="1" dirty="0">
                <a:latin typeface="+mn-ea"/>
                <a:hlinkClick r:id="rId4"/>
              </a:rPr>
              <a:t>Learning a Probabilistic Latent Space of Object Shapes via 3D Generative-Adversarial Modeling</a:t>
            </a:r>
            <a:r>
              <a:rPr lang="en-US" altLang="zh-TW" b="1" dirty="0">
                <a:latin typeface="+mn-ea"/>
              </a:rPr>
              <a:t> (</a:t>
            </a:r>
            <a:r>
              <a:rPr lang="en-US" altLang="zh-TW" b="1" dirty="0" err="1">
                <a:latin typeface="+mn-ea"/>
                <a:hlinkClick r:id="rId5"/>
              </a:rPr>
              <a:t>github</a:t>
            </a:r>
            <a:r>
              <a:rPr lang="en-US" altLang="zh-TW" b="1" dirty="0">
                <a:latin typeface="+mn-ea"/>
              </a:rPr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TW" b="1" dirty="0">
                <a:latin typeface="+mn-ea"/>
              </a:rPr>
              <a:t>3D-IWGAN - </a:t>
            </a:r>
            <a:r>
              <a:rPr lang="en-US" altLang="zh-TW" b="1" dirty="0">
                <a:latin typeface="+mn-ea"/>
                <a:hlinkClick r:id="rId6"/>
              </a:rPr>
              <a:t>Improved Adversarial Systems for 3D Object Generation and Reconstruction</a:t>
            </a:r>
            <a:r>
              <a:rPr lang="en-US" altLang="zh-TW" b="1" dirty="0">
                <a:latin typeface="+mn-ea"/>
              </a:rPr>
              <a:t> (</a:t>
            </a:r>
            <a:r>
              <a:rPr lang="en-US" altLang="zh-TW" b="1" dirty="0" err="1">
                <a:latin typeface="+mn-ea"/>
                <a:hlinkClick r:id="rId7"/>
              </a:rPr>
              <a:t>github</a:t>
            </a:r>
            <a:r>
              <a:rPr lang="en-US" altLang="zh-TW" b="1" dirty="0">
                <a:latin typeface="+mn-ea"/>
              </a:rPr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TW" b="1" dirty="0">
                <a:latin typeface="+mn-ea"/>
              </a:rPr>
              <a:t>3D-PhysNet - </a:t>
            </a:r>
            <a:r>
              <a:rPr lang="en-US" altLang="zh-TW" b="1" dirty="0">
                <a:latin typeface="+mn-ea"/>
                <a:hlinkClick r:id="rId8"/>
              </a:rPr>
              <a:t>3D-PhysNet: Learning the Intuitive Physics of Non-Rigid Object Deformations</a:t>
            </a:r>
            <a:endParaRPr lang="en-US" altLang="zh-TW" b="1" dirty="0">
              <a:latin typeface="+mn-ea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TW" b="1" dirty="0">
                <a:latin typeface="+mn-ea"/>
              </a:rPr>
              <a:t>3D-RecGAN - </a:t>
            </a:r>
            <a:r>
              <a:rPr lang="en-US" altLang="zh-TW" b="1" dirty="0">
                <a:latin typeface="+mn-ea"/>
                <a:hlinkClick r:id="rId9"/>
              </a:rPr>
              <a:t>3D Object Reconstruction from a Single Depth View with Adversarial Learning</a:t>
            </a:r>
            <a:r>
              <a:rPr lang="en-US" altLang="zh-TW" b="1" dirty="0">
                <a:latin typeface="+mn-ea"/>
              </a:rPr>
              <a:t> (</a:t>
            </a:r>
            <a:r>
              <a:rPr lang="en-US" altLang="zh-TW" b="1" dirty="0" err="1">
                <a:latin typeface="+mn-ea"/>
                <a:hlinkClick r:id="rId10"/>
              </a:rPr>
              <a:t>github</a:t>
            </a:r>
            <a:r>
              <a:rPr lang="en-US" altLang="zh-TW" b="1" dirty="0">
                <a:latin typeface="+mn-ea"/>
              </a:rPr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TW" b="1" dirty="0">
                <a:latin typeface="+mn-ea"/>
              </a:rPr>
              <a:t>ABC-GAN - </a:t>
            </a:r>
            <a:r>
              <a:rPr lang="en-US" altLang="zh-TW" b="1" dirty="0">
                <a:latin typeface="+mn-ea"/>
                <a:hlinkClick r:id="rId11"/>
              </a:rPr>
              <a:t>ABC-GAN: Adaptive Blur and Control for improved training stability of Generative Adversarial Networks</a:t>
            </a:r>
            <a:r>
              <a:rPr lang="en-US" altLang="zh-TW" b="1" dirty="0">
                <a:latin typeface="+mn-ea"/>
              </a:rPr>
              <a:t> (</a:t>
            </a:r>
            <a:r>
              <a:rPr lang="en-US" altLang="zh-TW" b="1" dirty="0" err="1">
                <a:latin typeface="+mn-ea"/>
                <a:hlinkClick r:id="rId12"/>
              </a:rPr>
              <a:t>github</a:t>
            </a:r>
            <a:r>
              <a:rPr lang="en-US" altLang="zh-TW" b="1" dirty="0">
                <a:latin typeface="+mn-ea"/>
              </a:rPr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TW" b="1" dirty="0">
                <a:latin typeface="+mn-ea"/>
              </a:rPr>
              <a:t>ABC-GAN - </a:t>
            </a:r>
            <a:r>
              <a:rPr lang="en-US" altLang="zh-TW" b="1" dirty="0">
                <a:latin typeface="+mn-ea"/>
                <a:hlinkClick r:id="rId13"/>
              </a:rPr>
              <a:t>GANs for LIFE: Generative Adversarial Networks for Likelihood Free Inference</a:t>
            </a:r>
            <a:endParaRPr lang="en-US" altLang="zh-TW" b="1" dirty="0">
              <a:latin typeface="+mn-ea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TW" b="1" dirty="0">
                <a:latin typeface="+mn-ea"/>
              </a:rPr>
              <a:t>AC-GAN - </a:t>
            </a:r>
            <a:r>
              <a:rPr lang="en-US" altLang="zh-TW" b="1" dirty="0">
                <a:latin typeface="+mn-ea"/>
                <a:hlinkClick r:id="rId14"/>
              </a:rPr>
              <a:t>Conditional Image Synthesis With Auxiliary Classifier GANs</a:t>
            </a:r>
            <a:endParaRPr lang="en-US" altLang="zh-TW" b="1" dirty="0">
              <a:latin typeface="+mn-ea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TW" b="1" dirty="0" err="1">
                <a:latin typeface="+mn-ea"/>
              </a:rPr>
              <a:t>acGAN</a:t>
            </a:r>
            <a:r>
              <a:rPr lang="en-US" altLang="zh-TW" b="1" dirty="0">
                <a:latin typeface="+mn-ea"/>
              </a:rPr>
              <a:t> - </a:t>
            </a:r>
            <a:r>
              <a:rPr lang="en-US" altLang="zh-TW" b="1" dirty="0">
                <a:latin typeface="+mn-ea"/>
                <a:hlinkClick r:id="rId15"/>
              </a:rPr>
              <a:t>Face Aging With Conditional Generative Adversarial Networks</a:t>
            </a:r>
            <a:endParaRPr lang="en-US" altLang="zh-TW" b="1" dirty="0">
              <a:latin typeface="+mn-ea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TW" b="1" dirty="0">
                <a:latin typeface="+mn-ea"/>
              </a:rPr>
              <a:t>ACGAN - </a:t>
            </a:r>
            <a:r>
              <a:rPr lang="en-US" altLang="zh-TW" b="1" dirty="0">
                <a:latin typeface="+mn-ea"/>
                <a:hlinkClick r:id="rId16"/>
              </a:rPr>
              <a:t>Coverless Information Hiding Based on Generative adversarial networks</a:t>
            </a:r>
            <a:endParaRPr lang="en-US" altLang="zh-TW" b="1" dirty="0">
              <a:latin typeface="+mn-ea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TW" b="1" dirty="0" err="1">
                <a:latin typeface="+mn-ea"/>
              </a:rPr>
              <a:t>acGAN</a:t>
            </a:r>
            <a:r>
              <a:rPr lang="en-US" altLang="zh-TW" b="1" dirty="0">
                <a:latin typeface="+mn-ea"/>
              </a:rPr>
              <a:t> - </a:t>
            </a:r>
            <a:r>
              <a:rPr lang="en-US" altLang="zh-TW" b="1" dirty="0">
                <a:latin typeface="+mn-ea"/>
                <a:hlinkClick r:id="rId17"/>
              </a:rPr>
              <a:t>On-line </a:t>
            </a:r>
            <a:r>
              <a:rPr lang="en-US" altLang="zh-TW" b="1" dirty="0" err="1">
                <a:latin typeface="+mn-ea"/>
                <a:hlinkClick r:id="rId17"/>
              </a:rPr>
              <a:t>Adaptative</a:t>
            </a:r>
            <a:r>
              <a:rPr lang="en-US" altLang="zh-TW" b="1" dirty="0">
                <a:latin typeface="+mn-ea"/>
                <a:hlinkClick r:id="rId17"/>
              </a:rPr>
              <a:t> Curriculum Learning for GANs</a:t>
            </a:r>
            <a:endParaRPr lang="en-US" altLang="zh-TW" b="1" dirty="0">
              <a:latin typeface="+mn-ea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TW" b="1" dirty="0" err="1">
                <a:latin typeface="+mn-ea"/>
              </a:rPr>
              <a:t>ACtuAL</a:t>
            </a:r>
            <a:r>
              <a:rPr lang="en-US" altLang="zh-TW" b="1" dirty="0">
                <a:latin typeface="+mn-ea"/>
              </a:rPr>
              <a:t> - </a:t>
            </a:r>
            <a:r>
              <a:rPr lang="en-US" altLang="zh-TW" b="1" dirty="0" err="1">
                <a:latin typeface="+mn-ea"/>
                <a:hlinkClick r:id="rId18"/>
              </a:rPr>
              <a:t>ACtuAL</a:t>
            </a:r>
            <a:r>
              <a:rPr lang="en-US" altLang="zh-TW" b="1" dirty="0">
                <a:latin typeface="+mn-ea"/>
                <a:hlinkClick r:id="rId18"/>
              </a:rPr>
              <a:t>: Actor-Critic Under Adversarial Learning</a:t>
            </a:r>
            <a:endParaRPr lang="en-US" altLang="zh-TW" b="1" dirty="0">
              <a:latin typeface="+mn-ea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TW" b="1" dirty="0" err="1">
                <a:latin typeface="+mn-ea"/>
              </a:rPr>
              <a:t>AdaGAN</a:t>
            </a:r>
            <a:r>
              <a:rPr lang="en-US" altLang="zh-TW" b="1" dirty="0">
                <a:latin typeface="+mn-ea"/>
              </a:rPr>
              <a:t> - </a:t>
            </a:r>
            <a:r>
              <a:rPr lang="en-US" altLang="zh-TW" b="1" dirty="0" err="1">
                <a:latin typeface="+mn-ea"/>
                <a:hlinkClick r:id="rId19"/>
              </a:rPr>
              <a:t>AdaGAN</a:t>
            </a:r>
            <a:r>
              <a:rPr lang="en-US" altLang="zh-TW" b="1" dirty="0">
                <a:latin typeface="+mn-ea"/>
                <a:hlinkClick r:id="rId19"/>
              </a:rPr>
              <a:t>: Boosting Generative Models</a:t>
            </a:r>
            <a:endParaRPr lang="en-US" altLang="zh-TW" b="1" dirty="0">
              <a:latin typeface="+mn-ea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TW" b="1" dirty="0">
                <a:latin typeface="+mn-ea"/>
              </a:rPr>
              <a:t>Adaptive GAN - </a:t>
            </a:r>
            <a:r>
              <a:rPr lang="en-US" altLang="zh-TW" b="1" dirty="0">
                <a:latin typeface="+mn-ea"/>
                <a:hlinkClick r:id="rId20"/>
              </a:rPr>
              <a:t>Customizing an Adversarial Example Generator with Class-Conditional </a:t>
            </a:r>
            <a:r>
              <a:rPr lang="en-US" altLang="zh-TW" b="1" dirty="0" smtClean="0">
                <a:latin typeface="+mn-ea"/>
                <a:hlinkClick r:id="rId20"/>
              </a:rPr>
              <a:t>GANs</a:t>
            </a:r>
            <a:endParaRPr lang="en-US" altLang="zh-TW" b="1" dirty="0">
              <a:latin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105562" y="12893"/>
            <a:ext cx="1788109" cy="523220"/>
          </a:xfrm>
          <a:prstGeom prst="rect">
            <a:avLst/>
          </a:prstGeom>
          <a:solidFill>
            <a:srgbClr val="A1CB46"/>
          </a:solidFill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zh-TW" altLang="en-US" sz="2800" b="1" dirty="0" smtClean="0">
                <a:solidFill>
                  <a:schemeClr val="bg1"/>
                </a:solidFill>
                <a:latin typeface="+mj-ea"/>
                <a:ea typeface="+mj-ea"/>
                <a:cs typeface="+mj-cs"/>
              </a:rPr>
              <a:t>課本</a:t>
            </a:r>
            <a:r>
              <a:rPr lang="en-US" altLang="zh-TW" sz="2800" b="1" dirty="0" smtClean="0">
                <a:solidFill>
                  <a:schemeClr val="bg1"/>
                </a:solidFill>
                <a:latin typeface="+mj-ea"/>
                <a:ea typeface="+mj-ea"/>
                <a:cs typeface="+mj-cs"/>
              </a:rPr>
              <a:t>P.317</a:t>
            </a:r>
            <a:endParaRPr lang="zh-TW" altLang="en-US" sz="2800" b="1" dirty="0">
              <a:solidFill>
                <a:schemeClr val="bg1"/>
              </a:solidFill>
              <a:latin typeface="+mj-ea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390171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/>
          <p:cNvSpPr txBox="1"/>
          <p:nvPr/>
        </p:nvSpPr>
        <p:spPr>
          <a:xfrm>
            <a:off x="11457432" y="265176"/>
            <a:ext cx="3930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 smtClean="0">
                <a:solidFill>
                  <a:schemeClr val="bg1"/>
                </a:solidFill>
                <a:latin typeface="+mn-ea"/>
              </a:rPr>
              <a:t>7</a:t>
            </a:r>
            <a:endParaRPr lang="zh-TW" altLang="en-US" sz="28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" name="標題 1">
            <a:extLst>
              <a:ext uri="{FF2B5EF4-FFF2-40B4-BE49-F238E27FC236}">
                <a16:creationId xmlns:a16="http://schemas.microsoft.com/office/drawing/2014/main" id="{2DA314A5-AEA2-402D-A7F9-C112DF2ECABC}"/>
              </a:ext>
            </a:extLst>
          </p:cNvPr>
          <p:cNvSpPr txBox="1">
            <a:spLocks/>
          </p:cNvSpPr>
          <p:nvPr/>
        </p:nvSpPr>
        <p:spPr>
          <a:xfrm>
            <a:off x="1105562" y="583274"/>
            <a:ext cx="8236558" cy="197068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just"/>
            <a:r>
              <a:rPr lang="en-US" altLang="zh-TW" sz="4000" b="1" dirty="0" smtClean="0">
                <a:solidFill>
                  <a:schemeClr val="tx1"/>
                </a:solidFill>
                <a:latin typeface="+mj-ea"/>
              </a:rPr>
              <a:t>GAN</a:t>
            </a:r>
            <a:r>
              <a:rPr lang="zh-TW" altLang="en-US" sz="4000" b="1" dirty="0" smtClean="0">
                <a:solidFill>
                  <a:schemeClr val="tx1"/>
                </a:solidFill>
                <a:latin typeface="+mj-ea"/>
              </a:rPr>
              <a:t>基本概念介紹</a:t>
            </a:r>
            <a:r>
              <a:rPr lang="en-US" altLang="zh-TW" sz="4000" b="1" dirty="0" smtClean="0">
                <a:solidFill>
                  <a:schemeClr val="tx1"/>
                </a:solidFill>
                <a:latin typeface="+mj-ea"/>
              </a:rPr>
              <a:t>(1/2)</a:t>
            </a:r>
            <a:endParaRPr lang="zh-TW" altLang="en-US" sz="4000" dirty="0">
              <a:solidFill>
                <a:schemeClr val="tx1"/>
              </a:solidFill>
              <a:latin typeface="+mj-ea"/>
            </a:endParaRPr>
          </a:p>
        </p:txBody>
      </p:sp>
      <p:grpSp>
        <p:nvGrpSpPr>
          <p:cNvPr id="13" name="群組 12"/>
          <p:cNvGrpSpPr/>
          <p:nvPr/>
        </p:nvGrpSpPr>
        <p:grpSpPr>
          <a:xfrm>
            <a:off x="715847" y="1687630"/>
            <a:ext cx="10938113" cy="5170370"/>
            <a:chOff x="519319" y="1687630"/>
            <a:chExt cx="10938113" cy="5170370"/>
          </a:xfrm>
        </p:grpSpPr>
        <p:pic>
          <p:nvPicPr>
            <p:cNvPr id="2" name="圖片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9319" y="1687630"/>
              <a:ext cx="10938113" cy="5170370"/>
            </a:xfrm>
            <a:prstGeom prst="rect">
              <a:avLst/>
            </a:prstGeom>
          </p:spPr>
        </p:pic>
        <p:sp>
          <p:nvSpPr>
            <p:cNvPr id="4" name="矩形 3"/>
            <p:cNvSpPr/>
            <p:nvPr/>
          </p:nvSpPr>
          <p:spPr>
            <a:xfrm>
              <a:off x="2291787" y="4372956"/>
              <a:ext cx="2002421" cy="2060294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6460602" y="3342809"/>
              <a:ext cx="2417180" cy="1527859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七邊形 9"/>
            <p:cNvSpPr/>
            <p:nvPr/>
          </p:nvSpPr>
          <p:spPr>
            <a:xfrm>
              <a:off x="6095999" y="2505483"/>
              <a:ext cx="729205" cy="729205"/>
            </a:xfrm>
            <a:prstGeom prst="heptagon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3200" dirty="0" smtClean="0"/>
                <a:t>1</a:t>
              </a:r>
              <a:endParaRPr lang="zh-TW" altLang="en-US" sz="3200" dirty="0"/>
            </a:p>
          </p:txBody>
        </p:sp>
        <p:sp>
          <p:nvSpPr>
            <p:cNvPr id="11" name="七邊形 10"/>
            <p:cNvSpPr/>
            <p:nvPr/>
          </p:nvSpPr>
          <p:spPr>
            <a:xfrm>
              <a:off x="1562582" y="3543610"/>
              <a:ext cx="729205" cy="729205"/>
            </a:xfrm>
            <a:prstGeom prst="heptagon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3200" dirty="0" smtClean="0"/>
                <a:t>2</a:t>
              </a:r>
              <a:endParaRPr lang="zh-TW" altLang="en-US" sz="3200" dirty="0"/>
            </a:p>
          </p:txBody>
        </p:sp>
      </p:grpSp>
      <p:sp>
        <p:nvSpPr>
          <p:cNvPr id="12" name="標題 1">
            <a:extLst>
              <a:ext uri="{FF2B5EF4-FFF2-40B4-BE49-F238E27FC236}">
                <a16:creationId xmlns:a16="http://schemas.microsoft.com/office/drawing/2014/main" id="{2DA314A5-AEA2-402D-A7F9-C112DF2ECABC}"/>
              </a:ext>
            </a:extLst>
          </p:cNvPr>
          <p:cNvSpPr txBox="1">
            <a:spLocks/>
          </p:cNvSpPr>
          <p:nvPr/>
        </p:nvSpPr>
        <p:spPr>
          <a:xfrm>
            <a:off x="1105562" y="1205948"/>
            <a:ext cx="8236558" cy="197068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just"/>
            <a:r>
              <a:rPr lang="en-US" altLang="zh-TW" sz="2400" dirty="0" smtClean="0">
                <a:solidFill>
                  <a:schemeClr val="tx1"/>
                </a:solidFill>
                <a:latin typeface="+mj-ea"/>
              </a:rPr>
              <a:t>2</a:t>
            </a:r>
            <a:r>
              <a:rPr lang="zh-TW" altLang="en-US" sz="2400" dirty="0" smtClean="0">
                <a:solidFill>
                  <a:schemeClr val="tx1"/>
                </a:solidFill>
                <a:latin typeface="+mj-ea"/>
              </a:rPr>
              <a:t>個深度學習引擎，互相學習、比較、競爭出人類想要的結果。</a:t>
            </a:r>
            <a:endParaRPr lang="zh-TW" altLang="en-US" sz="2400" dirty="0">
              <a:solidFill>
                <a:schemeClr val="tx1"/>
              </a:solidFill>
              <a:latin typeface="+mj-ea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9225023" y="5555848"/>
            <a:ext cx="2338086" cy="13021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/>
          <p:cNvSpPr/>
          <p:nvPr/>
        </p:nvSpPr>
        <p:spPr>
          <a:xfrm>
            <a:off x="1105562" y="12893"/>
            <a:ext cx="1788109" cy="523220"/>
          </a:xfrm>
          <a:prstGeom prst="rect">
            <a:avLst/>
          </a:prstGeom>
          <a:solidFill>
            <a:srgbClr val="A1CB46"/>
          </a:solidFill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zh-TW" altLang="en-US" sz="2800" b="1" dirty="0" smtClean="0">
                <a:solidFill>
                  <a:schemeClr val="bg1"/>
                </a:solidFill>
                <a:latin typeface="+mj-ea"/>
                <a:ea typeface="+mj-ea"/>
                <a:cs typeface="+mj-cs"/>
              </a:rPr>
              <a:t>課本</a:t>
            </a:r>
            <a:r>
              <a:rPr lang="en-US" altLang="zh-TW" sz="2800" b="1" dirty="0" smtClean="0">
                <a:solidFill>
                  <a:schemeClr val="bg1"/>
                </a:solidFill>
                <a:latin typeface="+mj-ea"/>
                <a:ea typeface="+mj-ea"/>
                <a:cs typeface="+mj-cs"/>
              </a:rPr>
              <a:t>P.318</a:t>
            </a:r>
            <a:endParaRPr lang="zh-TW" altLang="en-US" sz="2800" b="1" dirty="0">
              <a:solidFill>
                <a:schemeClr val="bg1"/>
              </a:solidFill>
              <a:latin typeface="+mj-ea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720084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/>
          <p:cNvSpPr txBox="1"/>
          <p:nvPr/>
        </p:nvSpPr>
        <p:spPr>
          <a:xfrm>
            <a:off x="11457432" y="265176"/>
            <a:ext cx="3930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 smtClean="0">
                <a:solidFill>
                  <a:schemeClr val="bg1"/>
                </a:solidFill>
                <a:latin typeface="+mn-ea"/>
              </a:rPr>
              <a:t>8</a:t>
            </a:r>
            <a:endParaRPr lang="zh-TW" altLang="en-US" sz="28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" name="標題 1">
            <a:extLst>
              <a:ext uri="{FF2B5EF4-FFF2-40B4-BE49-F238E27FC236}">
                <a16:creationId xmlns:a16="http://schemas.microsoft.com/office/drawing/2014/main" id="{2DA314A5-AEA2-402D-A7F9-C112DF2ECABC}"/>
              </a:ext>
            </a:extLst>
          </p:cNvPr>
          <p:cNvSpPr txBox="1">
            <a:spLocks/>
          </p:cNvSpPr>
          <p:nvPr/>
        </p:nvSpPr>
        <p:spPr>
          <a:xfrm>
            <a:off x="1105562" y="432804"/>
            <a:ext cx="8236558" cy="197068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just"/>
            <a:r>
              <a:rPr lang="en-US" altLang="zh-TW" sz="4000" b="1" dirty="0" smtClean="0">
                <a:solidFill>
                  <a:schemeClr val="tx1"/>
                </a:solidFill>
                <a:latin typeface="+mj-ea"/>
              </a:rPr>
              <a:t>GAN</a:t>
            </a:r>
            <a:r>
              <a:rPr lang="zh-TW" altLang="en-US" sz="4000" b="1" dirty="0" smtClean="0">
                <a:solidFill>
                  <a:schemeClr val="tx1"/>
                </a:solidFill>
                <a:latin typeface="+mj-ea"/>
              </a:rPr>
              <a:t>基本概念介紹</a:t>
            </a:r>
            <a:r>
              <a:rPr lang="en-US" altLang="zh-TW" sz="4000" b="1" dirty="0" smtClean="0">
                <a:solidFill>
                  <a:schemeClr val="tx1"/>
                </a:solidFill>
                <a:latin typeface="+mj-ea"/>
              </a:rPr>
              <a:t>(2/2)</a:t>
            </a:r>
            <a:endParaRPr lang="zh-TW" altLang="en-US" sz="4000" dirty="0">
              <a:solidFill>
                <a:schemeClr val="tx1"/>
              </a:solidFill>
              <a:latin typeface="+mj-ea"/>
            </a:endParaRPr>
          </a:p>
        </p:txBody>
      </p:sp>
      <p:sp>
        <p:nvSpPr>
          <p:cNvPr id="12" name="標題 1">
            <a:extLst>
              <a:ext uri="{FF2B5EF4-FFF2-40B4-BE49-F238E27FC236}">
                <a16:creationId xmlns:a16="http://schemas.microsoft.com/office/drawing/2014/main" id="{2DA314A5-AEA2-402D-A7F9-C112DF2ECABC}"/>
              </a:ext>
            </a:extLst>
          </p:cNvPr>
          <p:cNvSpPr txBox="1">
            <a:spLocks/>
          </p:cNvSpPr>
          <p:nvPr/>
        </p:nvSpPr>
        <p:spPr>
          <a:xfrm>
            <a:off x="1105562" y="1152426"/>
            <a:ext cx="8236558" cy="4351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dist"/>
            <a:r>
              <a:rPr lang="zh-TW" altLang="en-US" sz="2400" dirty="0">
                <a:solidFill>
                  <a:schemeClr val="tx1"/>
                </a:solidFill>
                <a:latin typeface="+mj-ea"/>
              </a:rPr>
              <a:t>　</a:t>
            </a:r>
            <a:r>
              <a:rPr lang="zh-TW" altLang="en-US" sz="2400" dirty="0" smtClean="0">
                <a:solidFill>
                  <a:schemeClr val="tx1"/>
                </a:solidFill>
                <a:latin typeface="+mj-ea"/>
              </a:rPr>
              <a:t>　</a:t>
            </a:r>
            <a:r>
              <a:rPr lang="en-US" altLang="zh-TW" sz="2400" dirty="0" smtClean="0">
                <a:solidFill>
                  <a:schemeClr val="tx1"/>
                </a:solidFill>
                <a:latin typeface="+mj-ea"/>
              </a:rPr>
              <a:t>1</a:t>
            </a:r>
            <a:r>
              <a:rPr lang="zh-TW" altLang="en-US" sz="2400" dirty="0" smtClean="0">
                <a:solidFill>
                  <a:schemeClr val="tx1"/>
                </a:solidFill>
                <a:latin typeface="+mj-ea"/>
              </a:rPr>
              <a:t>個深度學習引擎</a:t>
            </a:r>
            <a:r>
              <a:rPr lang="en-US" altLang="zh-TW" sz="2400" dirty="0" smtClean="0">
                <a:solidFill>
                  <a:schemeClr val="tx1"/>
                </a:solidFill>
                <a:latin typeface="+mj-ea"/>
              </a:rPr>
              <a:t>(Generator)</a:t>
            </a:r>
            <a:r>
              <a:rPr lang="zh-TW" altLang="en-US" sz="2400" dirty="0" smtClean="0">
                <a:solidFill>
                  <a:schemeClr val="tx1"/>
                </a:solidFill>
                <a:latin typeface="+mj-ea"/>
              </a:rPr>
              <a:t>專門生成影像，給另</a:t>
            </a:r>
            <a:r>
              <a:rPr lang="en-US" altLang="zh-TW" sz="2400" dirty="0" smtClean="0">
                <a:solidFill>
                  <a:schemeClr val="tx1"/>
                </a:solidFill>
                <a:latin typeface="+mj-ea"/>
              </a:rPr>
              <a:t>1</a:t>
            </a:r>
            <a:r>
              <a:rPr lang="zh-TW" altLang="en-US" sz="2400" dirty="0" smtClean="0">
                <a:solidFill>
                  <a:schemeClr val="tx1"/>
                </a:solidFill>
                <a:latin typeface="+mj-ea"/>
              </a:rPr>
              <a:t>個　　　　</a:t>
            </a:r>
            <a:endParaRPr lang="en-US" altLang="zh-TW" sz="2400" dirty="0" smtClean="0">
              <a:solidFill>
                <a:schemeClr val="tx1"/>
              </a:solidFill>
              <a:latin typeface="+mj-ea"/>
            </a:endParaRPr>
          </a:p>
          <a:p>
            <a:pPr algn="just"/>
            <a:r>
              <a:rPr lang="zh-TW" altLang="en-US" sz="2400" dirty="0" smtClean="0">
                <a:solidFill>
                  <a:schemeClr val="tx1"/>
                </a:solidFill>
                <a:latin typeface="+mj-ea"/>
              </a:rPr>
              <a:t>　　</a:t>
            </a:r>
            <a:endParaRPr lang="zh-TW" altLang="en-US" sz="2400" dirty="0">
              <a:solidFill>
                <a:schemeClr val="tx1"/>
              </a:solidFill>
              <a:latin typeface="+mj-ea"/>
            </a:endParaRPr>
          </a:p>
        </p:txBody>
      </p:sp>
      <p:sp>
        <p:nvSpPr>
          <p:cNvPr id="15" name="七邊形 14"/>
          <p:cNvSpPr/>
          <p:nvPr/>
        </p:nvSpPr>
        <p:spPr>
          <a:xfrm>
            <a:off x="1307700" y="1078102"/>
            <a:ext cx="497952" cy="497952"/>
          </a:xfrm>
          <a:prstGeom prst="heptagon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 smtClean="0"/>
              <a:t>2</a:t>
            </a:r>
            <a:endParaRPr lang="zh-TW" altLang="en-US" sz="2000" dirty="0"/>
          </a:p>
        </p:txBody>
      </p:sp>
      <p:sp>
        <p:nvSpPr>
          <p:cNvPr id="16" name="七邊形 15"/>
          <p:cNvSpPr/>
          <p:nvPr/>
        </p:nvSpPr>
        <p:spPr>
          <a:xfrm>
            <a:off x="1307700" y="1587589"/>
            <a:ext cx="497952" cy="497952"/>
          </a:xfrm>
          <a:prstGeom prst="heptagon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 smtClean="0"/>
              <a:t>１</a:t>
            </a:r>
            <a:endParaRPr lang="zh-TW" altLang="en-US" sz="2000" dirty="0"/>
          </a:p>
        </p:txBody>
      </p:sp>
      <p:sp>
        <p:nvSpPr>
          <p:cNvPr id="3" name="矩形 2"/>
          <p:cNvSpPr/>
          <p:nvPr/>
        </p:nvSpPr>
        <p:spPr>
          <a:xfrm>
            <a:off x="1307700" y="1646818"/>
            <a:ext cx="7940472" cy="83099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algn="just">
              <a:spcBef>
                <a:spcPct val="0"/>
              </a:spcBef>
            </a:pPr>
            <a:r>
              <a:rPr lang="zh-TW" altLang="en-US" sz="2400" dirty="0">
                <a:latin typeface="+mj-ea"/>
                <a:ea typeface="+mj-ea"/>
                <a:cs typeface="+mj-cs"/>
              </a:rPr>
              <a:t>　 </a:t>
            </a:r>
            <a:r>
              <a:rPr lang="zh-TW" altLang="en-US" sz="2400" dirty="0" smtClean="0">
                <a:latin typeface="+mj-ea"/>
                <a:ea typeface="+mj-ea"/>
                <a:cs typeface="+mj-cs"/>
              </a:rPr>
              <a:t>深度</a:t>
            </a:r>
            <a:r>
              <a:rPr lang="zh-TW" altLang="en-US" sz="2400" dirty="0">
                <a:latin typeface="+mj-ea"/>
                <a:ea typeface="+mj-ea"/>
                <a:cs typeface="+mj-cs"/>
              </a:rPr>
              <a:t>學習引擎</a:t>
            </a:r>
            <a:r>
              <a:rPr lang="en-US" altLang="zh-TW" sz="2400" dirty="0">
                <a:latin typeface="+mj-ea"/>
                <a:ea typeface="+mj-ea"/>
                <a:cs typeface="+mj-cs"/>
              </a:rPr>
              <a:t>(Discriminator)</a:t>
            </a:r>
            <a:r>
              <a:rPr lang="zh-TW" altLang="en-US" sz="2400" dirty="0">
                <a:latin typeface="+mj-ea"/>
                <a:ea typeface="+mj-ea"/>
                <a:cs typeface="+mj-cs"/>
              </a:rPr>
              <a:t>，去判斷生成的跟真實的</a:t>
            </a:r>
            <a:r>
              <a:rPr lang="zh-TW" altLang="en-US" sz="2400" dirty="0" smtClean="0">
                <a:latin typeface="+mj-ea"/>
                <a:ea typeface="+mj-ea"/>
                <a:cs typeface="+mj-cs"/>
              </a:rPr>
              <a:t>，</a:t>
            </a:r>
            <a:endParaRPr lang="zh-TW" altLang="en-US" sz="2400" dirty="0">
              <a:latin typeface="+mj-ea"/>
              <a:ea typeface="+mj-ea"/>
              <a:cs typeface="+mj-cs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307700" y="2128344"/>
            <a:ext cx="803442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ct val="0"/>
              </a:spcBef>
            </a:pPr>
            <a:r>
              <a:rPr lang="zh-TW" altLang="en-US" sz="2400" dirty="0">
                <a:latin typeface="+mj-ea"/>
                <a:ea typeface="+mj-ea"/>
                <a:cs typeface="+mj-cs"/>
              </a:rPr>
              <a:t>進而刺激生成影像的</a:t>
            </a:r>
            <a:r>
              <a:rPr lang="zh-TW" altLang="en-US" sz="2400" dirty="0" smtClean="0">
                <a:latin typeface="+mj-ea"/>
                <a:ea typeface="+mj-ea"/>
                <a:cs typeface="+mj-cs"/>
              </a:rPr>
              <a:t>，使其越來越像真實的，達成圖片自動進化生成</a:t>
            </a:r>
            <a:r>
              <a:rPr lang="en-US" altLang="zh-TW" sz="2400" dirty="0" smtClean="0">
                <a:latin typeface="+mj-ea"/>
                <a:ea typeface="+mj-ea"/>
                <a:cs typeface="+mj-cs"/>
              </a:rPr>
              <a:t>(</a:t>
            </a:r>
            <a:r>
              <a:rPr lang="zh-TW" altLang="en-US" sz="2400" dirty="0" smtClean="0">
                <a:latin typeface="+mj-ea"/>
                <a:ea typeface="+mj-ea"/>
                <a:cs typeface="+mj-cs"/>
              </a:rPr>
              <a:t>自動染色紅眼睛</a:t>
            </a:r>
            <a:r>
              <a:rPr lang="en-US" altLang="zh-TW" sz="2400" dirty="0" smtClean="0">
                <a:latin typeface="+mj-ea"/>
                <a:ea typeface="+mj-ea"/>
                <a:cs typeface="+mj-cs"/>
              </a:rPr>
              <a:t>)</a:t>
            </a:r>
            <a:r>
              <a:rPr lang="zh-TW" altLang="en-US" sz="2400" dirty="0" smtClean="0">
                <a:latin typeface="+mj-ea"/>
                <a:ea typeface="+mj-ea"/>
                <a:cs typeface="+mj-cs"/>
              </a:rPr>
              <a:t>或語音</a:t>
            </a:r>
            <a:r>
              <a:rPr lang="en-US" altLang="zh-TW" sz="2400" dirty="0" smtClean="0">
                <a:latin typeface="+mj-ea"/>
                <a:ea typeface="+mj-ea"/>
                <a:cs typeface="+mj-cs"/>
              </a:rPr>
              <a:t>(AI</a:t>
            </a:r>
            <a:r>
              <a:rPr lang="zh-TW" altLang="en-US" sz="2400" dirty="0" smtClean="0">
                <a:latin typeface="+mj-ea"/>
                <a:ea typeface="+mj-ea"/>
                <a:cs typeface="+mj-cs"/>
              </a:rPr>
              <a:t>語音回覆</a:t>
            </a:r>
            <a:r>
              <a:rPr lang="en-US" altLang="zh-TW" sz="2400" dirty="0" smtClean="0">
                <a:latin typeface="+mj-ea"/>
                <a:ea typeface="+mj-ea"/>
                <a:cs typeface="+mj-cs"/>
              </a:rPr>
              <a:t>)</a:t>
            </a:r>
            <a:r>
              <a:rPr lang="zh-TW" altLang="en-US" sz="2400" dirty="0" smtClean="0">
                <a:latin typeface="+mj-ea"/>
                <a:ea typeface="+mj-ea"/>
                <a:cs typeface="+mj-cs"/>
              </a:rPr>
              <a:t>。</a:t>
            </a:r>
            <a:endParaRPr lang="zh-TW" altLang="en-US" sz="2400" dirty="0">
              <a:latin typeface="+mj-ea"/>
              <a:ea typeface="+mj-ea"/>
              <a:cs typeface="+mj-cs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2"/>
          <a:srcRect l="19582" t="22741" r="39751" b="23333"/>
          <a:stretch/>
        </p:blipFill>
        <p:spPr>
          <a:xfrm>
            <a:off x="2532511" y="2856031"/>
            <a:ext cx="5382660" cy="4014935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1105562" y="12893"/>
            <a:ext cx="1788109" cy="523220"/>
          </a:xfrm>
          <a:prstGeom prst="rect">
            <a:avLst/>
          </a:prstGeom>
          <a:solidFill>
            <a:srgbClr val="A1CB46"/>
          </a:solidFill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zh-TW" altLang="en-US" sz="2800" b="1" dirty="0" smtClean="0">
                <a:solidFill>
                  <a:schemeClr val="bg1"/>
                </a:solidFill>
                <a:latin typeface="+mj-ea"/>
                <a:ea typeface="+mj-ea"/>
                <a:cs typeface="+mj-cs"/>
              </a:rPr>
              <a:t>課本</a:t>
            </a:r>
            <a:r>
              <a:rPr lang="en-US" altLang="zh-TW" sz="2800" b="1" dirty="0" smtClean="0">
                <a:solidFill>
                  <a:schemeClr val="bg1"/>
                </a:solidFill>
                <a:latin typeface="+mj-ea"/>
                <a:ea typeface="+mj-ea"/>
                <a:cs typeface="+mj-cs"/>
              </a:rPr>
              <a:t>P.319</a:t>
            </a:r>
            <a:endParaRPr lang="zh-TW" altLang="en-US" sz="2800" b="1" dirty="0">
              <a:solidFill>
                <a:schemeClr val="bg1"/>
              </a:solidFill>
              <a:latin typeface="+mj-ea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134111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/>
          <p:cNvSpPr txBox="1"/>
          <p:nvPr/>
        </p:nvSpPr>
        <p:spPr>
          <a:xfrm>
            <a:off x="11457432" y="265176"/>
            <a:ext cx="3930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 smtClean="0">
                <a:solidFill>
                  <a:schemeClr val="bg1"/>
                </a:solidFill>
                <a:latin typeface="+mn-ea"/>
              </a:rPr>
              <a:t>9</a:t>
            </a:r>
            <a:endParaRPr lang="zh-TW" altLang="en-US" sz="28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105562" y="12893"/>
            <a:ext cx="1788109" cy="523220"/>
          </a:xfrm>
          <a:prstGeom prst="rect">
            <a:avLst/>
          </a:prstGeom>
          <a:solidFill>
            <a:srgbClr val="A1CB46"/>
          </a:solidFill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zh-TW" altLang="en-US" sz="2800" b="1" dirty="0" smtClean="0">
                <a:solidFill>
                  <a:schemeClr val="bg1"/>
                </a:solidFill>
                <a:latin typeface="+mj-ea"/>
                <a:ea typeface="+mj-ea"/>
                <a:cs typeface="+mj-cs"/>
              </a:rPr>
              <a:t>課本</a:t>
            </a:r>
            <a:r>
              <a:rPr lang="en-US" altLang="zh-TW" sz="2800" b="1" dirty="0" smtClean="0">
                <a:solidFill>
                  <a:schemeClr val="bg1"/>
                </a:solidFill>
                <a:latin typeface="+mj-ea"/>
                <a:ea typeface="+mj-ea"/>
                <a:cs typeface="+mj-cs"/>
              </a:rPr>
              <a:t>P.320</a:t>
            </a:r>
            <a:endParaRPr lang="zh-TW" altLang="en-US" sz="2800" b="1" dirty="0">
              <a:solidFill>
                <a:schemeClr val="bg1"/>
              </a:solidFill>
              <a:latin typeface="+mj-ea"/>
              <a:ea typeface="+mj-ea"/>
              <a:cs typeface="+mj-cs"/>
            </a:endParaRPr>
          </a:p>
        </p:txBody>
      </p:sp>
      <p:sp>
        <p:nvSpPr>
          <p:cNvPr id="5" name="標題 1">
            <a:extLst>
              <a:ext uri="{FF2B5EF4-FFF2-40B4-BE49-F238E27FC236}">
                <a16:creationId xmlns:a16="http://schemas.microsoft.com/office/drawing/2014/main" id="{2DA314A5-AEA2-402D-A7F9-C112DF2ECABC}"/>
              </a:ext>
            </a:extLst>
          </p:cNvPr>
          <p:cNvSpPr txBox="1">
            <a:spLocks/>
          </p:cNvSpPr>
          <p:nvPr/>
        </p:nvSpPr>
        <p:spPr>
          <a:xfrm>
            <a:off x="1105562" y="536112"/>
            <a:ext cx="8236558" cy="197068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just"/>
            <a:r>
              <a:rPr lang="en-US" altLang="zh-TW" sz="2400" b="1" dirty="0" smtClean="0">
                <a:solidFill>
                  <a:schemeClr val="tx1"/>
                </a:solidFill>
                <a:latin typeface="+mj-ea"/>
              </a:rPr>
              <a:t>GAN</a:t>
            </a:r>
            <a:r>
              <a:rPr lang="zh-TW" altLang="en-US" sz="2400" b="1" dirty="0" smtClean="0">
                <a:solidFill>
                  <a:schemeClr val="tx1"/>
                </a:solidFill>
                <a:latin typeface="+mj-ea"/>
              </a:rPr>
              <a:t>生成的問題</a:t>
            </a:r>
            <a:endParaRPr lang="en-US" altLang="zh-TW" sz="2400" b="1" dirty="0" smtClean="0">
              <a:solidFill>
                <a:schemeClr val="tx1"/>
              </a:solidFill>
              <a:latin typeface="+mj-ea"/>
            </a:endParaRPr>
          </a:p>
          <a:p>
            <a:pPr algn="just"/>
            <a:r>
              <a:rPr lang="zh-TW" altLang="en-US" sz="2400" dirty="0">
                <a:solidFill>
                  <a:schemeClr val="tx1"/>
                </a:solidFill>
                <a:latin typeface="+mj-ea"/>
              </a:rPr>
              <a:t>自從</a:t>
            </a:r>
            <a:r>
              <a:rPr lang="en-US" altLang="zh-TW" sz="2400" dirty="0">
                <a:solidFill>
                  <a:schemeClr val="tx1"/>
                </a:solidFill>
                <a:latin typeface="+mj-ea"/>
              </a:rPr>
              <a:t>2014</a:t>
            </a:r>
            <a:r>
              <a:rPr lang="zh-TW" altLang="en-US" sz="2400" dirty="0">
                <a:solidFill>
                  <a:schemeClr val="tx1"/>
                </a:solidFill>
                <a:latin typeface="+mj-ea"/>
              </a:rPr>
              <a:t>年</a:t>
            </a:r>
            <a:r>
              <a:rPr lang="en-US" altLang="zh-TW" sz="2400" dirty="0">
                <a:solidFill>
                  <a:schemeClr val="tx1"/>
                </a:solidFill>
                <a:latin typeface="+mj-ea"/>
              </a:rPr>
              <a:t>Ian </a:t>
            </a:r>
            <a:r>
              <a:rPr lang="en-US" altLang="zh-TW" sz="2400" dirty="0" err="1">
                <a:solidFill>
                  <a:schemeClr val="tx1"/>
                </a:solidFill>
                <a:latin typeface="+mj-ea"/>
              </a:rPr>
              <a:t>Goodfellow</a:t>
            </a:r>
            <a:r>
              <a:rPr lang="zh-TW" altLang="en-US" sz="2400" dirty="0">
                <a:solidFill>
                  <a:schemeClr val="tx1"/>
                </a:solidFill>
                <a:latin typeface="+mj-ea"/>
              </a:rPr>
              <a:t>提出以來，</a:t>
            </a:r>
            <a:r>
              <a:rPr lang="en-US" altLang="zh-TW" sz="2400" dirty="0">
                <a:solidFill>
                  <a:schemeClr val="tx1"/>
                </a:solidFill>
                <a:latin typeface="+mj-ea"/>
              </a:rPr>
              <a:t>GAN</a:t>
            </a:r>
            <a:r>
              <a:rPr lang="zh-TW" altLang="en-US" sz="2400" dirty="0">
                <a:solidFill>
                  <a:schemeClr val="tx1"/>
                </a:solidFill>
                <a:latin typeface="+mj-ea"/>
              </a:rPr>
              <a:t>就存在著訓練困難、生成器和判別器的</a:t>
            </a:r>
            <a:r>
              <a:rPr lang="en-US" altLang="zh-TW" sz="2400" dirty="0">
                <a:solidFill>
                  <a:schemeClr val="tx1"/>
                </a:solidFill>
                <a:latin typeface="+mj-ea"/>
              </a:rPr>
              <a:t>loss</a:t>
            </a:r>
            <a:r>
              <a:rPr lang="zh-TW" altLang="en-US" sz="2400" dirty="0">
                <a:solidFill>
                  <a:schemeClr val="tx1"/>
                </a:solidFill>
                <a:latin typeface="+mj-ea"/>
              </a:rPr>
              <a:t>無法指示訓練進程、生成樣本缺乏多樣性等問題。</a:t>
            </a: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2"/>
          <a:srcRect l="17833" t="20519" r="41000" b="27926"/>
          <a:stretch/>
        </p:blipFill>
        <p:spPr>
          <a:xfrm>
            <a:off x="1562580" y="2010282"/>
            <a:ext cx="6881529" cy="4847717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 flipH="1">
            <a:off x="9898526" y="5201808"/>
            <a:ext cx="2202033" cy="92333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zh-TW" dirty="0">
                <a:hlinkClick r:id="rId3"/>
              </a:rPr>
              <a:t>https://zhuanlan.zhihu.com/p/25071913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89270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多面向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1504</TotalTime>
  <Words>665</Words>
  <Application>Microsoft Office PowerPoint</Application>
  <PresentationFormat>寬螢幕</PresentationFormat>
  <Paragraphs>111</Paragraphs>
  <Slides>18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18</vt:i4>
      </vt:variant>
    </vt:vector>
  </HeadingPairs>
  <TitlesOfParts>
    <vt:vector size="25" baseType="lpstr">
      <vt:lpstr>微軟正黑體</vt:lpstr>
      <vt:lpstr>新細明體</vt:lpstr>
      <vt:lpstr>Arial</vt:lpstr>
      <vt:lpstr>Calibri</vt:lpstr>
      <vt:lpstr>Trebuchet MS</vt:lpstr>
      <vt:lpstr>Wingdings 3</vt:lpstr>
      <vt:lpstr>多面向</vt:lpstr>
      <vt:lpstr>Google TensorFlow 2</vt:lpstr>
      <vt:lpstr>Generative Adversarial Network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Google TensorFlow 2</dc:title>
  <dc:creator>文淵 林</dc:creator>
  <cp:lastModifiedBy>顧詔勛</cp:lastModifiedBy>
  <cp:revision>176</cp:revision>
  <dcterms:created xsi:type="dcterms:W3CDTF">2021-04-18T06:05:25Z</dcterms:created>
  <dcterms:modified xsi:type="dcterms:W3CDTF">2021-06-06T14:58:56Z</dcterms:modified>
</cp:coreProperties>
</file>